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Lst>
  <p:notesMasterIdLst>
    <p:notesMasterId r:id="rId170"/>
  </p:notesMasterIdLst>
  <p:handoutMasterIdLst>
    <p:handoutMasterId r:id="rId171"/>
  </p:handoutMasterIdLst>
  <p:sldIdLst>
    <p:sldId id="257" r:id="rId5"/>
    <p:sldId id="336" r:id="rId6"/>
    <p:sldId id="2485" r:id="rId7"/>
    <p:sldId id="2658" r:id="rId8"/>
    <p:sldId id="2486" r:id="rId9"/>
    <p:sldId id="2487" r:id="rId10"/>
    <p:sldId id="338" r:id="rId11"/>
    <p:sldId id="2488" r:id="rId12"/>
    <p:sldId id="2490" r:id="rId13"/>
    <p:sldId id="2491" r:id="rId14"/>
    <p:sldId id="2492" r:id="rId15"/>
    <p:sldId id="2494" r:id="rId16"/>
    <p:sldId id="2493" r:id="rId17"/>
    <p:sldId id="2495" r:id="rId18"/>
    <p:sldId id="2497" r:id="rId19"/>
    <p:sldId id="2498" r:id="rId20"/>
    <p:sldId id="2499" r:id="rId21"/>
    <p:sldId id="2500" r:id="rId22"/>
    <p:sldId id="2516" r:id="rId23"/>
    <p:sldId id="2501" r:id="rId24"/>
    <p:sldId id="2502" r:id="rId25"/>
    <p:sldId id="2503" r:id="rId26"/>
    <p:sldId id="2504" r:id="rId27"/>
    <p:sldId id="2505" r:id="rId28"/>
    <p:sldId id="2489" r:id="rId29"/>
    <p:sldId id="2517" r:id="rId30"/>
    <p:sldId id="2518" r:id="rId31"/>
    <p:sldId id="2519" r:id="rId32"/>
    <p:sldId id="2520" r:id="rId33"/>
    <p:sldId id="2521" r:id="rId34"/>
    <p:sldId id="2522" r:id="rId35"/>
    <p:sldId id="2523" r:id="rId36"/>
    <p:sldId id="2524" r:id="rId37"/>
    <p:sldId id="2525" r:id="rId38"/>
    <p:sldId id="2526" r:id="rId39"/>
    <p:sldId id="2527" r:id="rId40"/>
    <p:sldId id="2528" r:id="rId41"/>
    <p:sldId id="2530" r:id="rId42"/>
    <p:sldId id="2529" r:id="rId43"/>
    <p:sldId id="2531" r:id="rId44"/>
    <p:sldId id="2532" r:id="rId45"/>
    <p:sldId id="2533" r:id="rId46"/>
    <p:sldId id="2534" r:id="rId47"/>
    <p:sldId id="2535" r:id="rId48"/>
    <p:sldId id="2536" r:id="rId49"/>
    <p:sldId id="2538" r:id="rId50"/>
    <p:sldId id="2539" r:id="rId51"/>
    <p:sldId id="2540" r:id="rId52"/>
    <p:sldId id="2541" r:id="rId53"/>
    <p:sldId id="2542" r:id="rId54"/>
    <p:sldId id="2543" r:id="rId55"/>
    <p:sldId id="2544" r:id="rId56"/>
    <p:sldId id="2545" r:id="rId57"/>
    <p:sldId id="2546" r:id="rId58"/>
    <p:sldId id="2547" r:id="rId59"/>
    <p:sldId id="2548" r:id="rId60"/>
    <p:sldId id="2549" r:id="rId61"/>
    <p:sldId id="2550" r:id="rId62"/>
    <p:sldId id="2551" r:id="rId63"/>
    <p:sldId id="2552" r:id="rId64"/>
    <p:sldId id="2553" r:id="rId65"/>
    <p:sldId id="2554" r:id="rId66"/>
    <p:sldId id="2555" r:id="rId67"/>
    <p:sldId id="2556" r:id="rId68"/>
    <p:sldId id="2557" r:id="rId69"/>
    <p:sldId id="2558" r:id="rId70"/>
    <p:sldId id="2559" r:id="rId71"/>
    <p:sldId id="2560" r:id="rId72"/>
    <p:sldId id="2561" r:id="rId73"/>
    <p:sldId id="2562" r:id="rId74"/>
    <p:sldId id="2563" r:id="rId75"/>
    <p:sldId id="2565" r:id="rId76"/>
    <p:sldId id="2564" r:id="rId77"/>
    <p:sldId id="2566" r:id="rId78"/>
    <p:sldId id="2583" r:id="rId79"/>
    <p:sldId id="2657" r:id="rId80"/>
    <p:sldId id="2568" r:id="rId81"/>
    <p:sldId id="2569" r:id="rId82"/>
    <p:sldId id="2570" r:id="rId83"/>
    <p:sldId id="2571" r:id="rId84"/>
    <p:sldId id="2572" r:id="rId85"/>
    <p:sldId id="2573" r:id="rId86"/>
    <p:sldId id="2574" r:id="rId87"/>
    <p:sldId id="2575" r:id="rId88"/>
    <p:sldId id="2576" r:id="rId89"/>
    <p:sldId id="2577" r:id="rId90"/>
    <p:sldId id="2578" r:id="rId91"/>
    <p:sldId id="2579" r:id="rId92"/>
    <p:sldId id="2580" r:id="rId93"/>
    <p:sldId id="2584" r:id="rId94"/>
    <p:sldId id="2581" r:id="rId95"/>
    <p:sldId id="2582" r:id="rId96"/>
    <p:sldId id="2586" r:id="rId97"/>
    <p:sldId id="2585" r:id="rId98"/>
    <p:sldId id="2587" r:id="rId99"/>
    <p:sldId id="2588" r:id="rId100"/>
    <p:sldId id="2589" r:id="rId101"/>
    <p:sldId id="2590" r:id="rId102"/>
    <p:sldId id="2591" r:id="rId103"/>
    <p:sldId id="2592" r:id="rId104"/>
    <p:sldId id="2593" r:id="rId105"/>
    <p:sldId id="2594" r:id="rId106"/>
    <p:sldId id="2595" r:id="rId107"/>
    <p:sldId id="2596" r:id="rId108"/>
    <p:sldId id="2597" r:id="rId109"/>
    <p:sldId id="2598" r:id="rId110"/>
    <p:sldId id="2599" r:id="rId111"/>
    <p:sldId id="2600" r:id="rId112"/>
    <p:sldId id="2601" r:id="rId113"/>
    <p:sldId id="2602" r:id="rId114"/>
    <p:sldId id="2603" r:id="rId115"/>
    <p:sldId id="2604" r:id="rId116"/>
    <p:sldId id="2605" r:id="rId117"/>
    <p:sldId id="2606" r:id="rId118"/>
    <p:sldId id="2607" r:id="rId119"/>
    <p:sldId id="2608" r:id="rId120"/>
    <p:sldId id="2609" r:id="rId121"/>
    <p:sldId id="2610" r:id="rId122"/>
    <p:sldId id="2611" r:id="rId123"/>
    <p:sldId id="2612" r:id="rId124"/>
    <p:sldId id="2613" r:id="rId125"/>
    <p:sldId id="2614" r:id="rId126"/>
    <p:sldId id="2616" r:id="rId127"/>
    <p:sldId id="2615" r:id="rId128"/>
    <p:sldId id="2617" r:id="rId129"/>
    <p:sldId id="2618" r:id="rId130"/>
    <p:sldId id="2619" r:id="rId131"/>
    <p:sldId id="2620" r:id="rId132"/>
    <p:sldId id="2621" r:id="rId133"/>
    <p:sldId id="2622" r:id="rId134"/>
    <p:sldId id="2623" r:id="rId135"/>
    <p:sldId id="2624" r:id="rId136"/>
    <p:sldId id="2625" r:id="rId137"/>
    <p:sldId id="2626" r:id="rId138"/>
    <p:sldId id="2627" r:id="rId139"/>
    <p:sldId id="2654" r:id="rId140"/>
    <p:sldId id="2628" r:id="rId141"/>
    <p:sldId id="2629" r:id="rId142"/>
    <p:sldId id="2630" r:id="rId143"/>
    <p:sldId id="2631" r:id="rId144"/>
    <p:sldId id="2632" r:id="rId145"/>
    <p:sldId id="2633" r:id="rId146"/>
    <p:sldId id="2634" r:id="rId147"/>
    <p:sldId id="2635" r:id="rId148"/>
    <p:sldId id="2636" r:id="rId149"/>
    <p:sldId id="2637" r:id="rId150"/>
    <p:sldId id="2638" r:id="rId151"/>
    <p:sldId id="2639" r:id="rId152"/>
    <p:sldId id="2640" r:id="rId153"/>
    <p:sldId id="2641" r:id="rId154"/>
    <p:sldId id="2642" r:id="rId155"/>
    <p:sldId id="2643" r:id="rId156"/>
    <p:sldId id="2644" r:id="rId157"/>
    <p:sldId id="2659" r:id="rId158"/>
    <p:sldId id="2655" r:id="rId159"/>
    <p:sldId id="2656" r:id="rId160"/>
    <p:sldId id="2645" r:id="rId161"/>
    <p:sldId id="2646" r:id="rId162"/>
    <p:sldId id="2647" r:id="rId163"/>
    <p:sldId id="2567" r:id="rId164"/>
    <p:sldId id="2648" r:id="rId165"/>
    <p:sldId id="2649" r:id="rId166"/>
    <p:sldId id="2650" r:id="rId167"/>
    <p:sldId id="2651" r:id="rId168"/>
    <p:sldId id="2652" r:id="rId16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F7E416-11F2-46C8-89F0-0B7803126935}">
          <p14:sldIdLst>
            <p14:sldId id="257"/>
            <p14:sldId id="336"/>
            <p14:sldId id="2485"/>
            <p14:sldId id="2658"/>
            <p14:sldId id="2486"/>
            <p14:sldId id="2487"/>
            <p14:sldId id="338"/>
            <p14:sldId id="2488"/>
            <p14:sldId id="2490"/>
            <p14:sldId id="2491"/>
            <p14:sldId id="2492"/>
            <p14:sldId id="2494"/>
            <p14:sldId id="2493"/>
            <p14:sldId id="2495"/>
            <p14:sldId id="2497"/>
            <p14:sldId id="2498"/>
            <p14:sldId id="2499"/>
            <p14:sldId id="2500"/>
            <p14:sldId id="2516"/>
            <p14:sldId id="2501"/>
            <p14:sldId id="2502"/>
            <p14:sldId id="2503"/>
            <p14:sldId id="2504"/>
            <p14:sldId id="2505"/>
            <p14:sldId id="2489"/>
            <p14:sldId id="2517"/>
            <p14:sldId id="2518"/>
            <p14:sldId id="2519"/>
            <p14:sldId id="2520"/>
            <p14:sldId id="2521"/>
            <p14:sldId id="2522"/>
            <p14:sldId id="2523"/>
            <p14:sldId id="2524"/>
            <p14:sldId id="2525"/>
            <p14:sldId id="2526"/>
            <p14:sldId id="2527"/>
            <p14:sldId id="2528"/>
            <p14:sldId id="2530"/>
            <p14:sldId id="2529"/>
            <p14:sldId id="2531"/>
            <p14:sldId id="2532"/>
            <p14:sldId id="2533"/>
            <p14:sldId id="2534"/>
            <p14:sldId id="2535"/>
            <p14:sldId id="2536"/>
            <p14:sldId id="2538"/>
            <p14:sldId id="2539"/>
            <p14:sldId id="2540"/>
            <p14:sldId id="2541"/>
            <p14:sldId id="2542"/>
            <p14:sldId id="2543"/>
            <p14:sldId id="2544"/>
            <p14:sldId id="2545"/>
            <p14:sldId id="2546"/>
            <p14:sldId id="2547"/>
            <p14:sldId id="2548"/>
            <p14:sldId id="2549"/>
            <p14:sldId id="2550"/>
            <p14:sldId id="2551"/>
            <p14:sldId id="2552"/>
            <p14:sldId id="2553"/>
            <p14:sldId id="2554"/>
            <p14:sldId id="2555"/>
            <p14:sldId id="2556"/>
            <p14:sldId id="2557"/>
            <p14:sldId id="2558"/>
            <p14:sldId id="2559"/>
            <p14:sldId id="2560"/>
            <p14:sldId id="2561"/>
            <p14:sldId id="2562"/>
            <p14:sldId id="2563"/>
            <p14:sldId id="2565"/>
            <p14:sldId id="2564"/>
            <p14:sldId id="2566"/>
            <p14:sldId id="2583"/>
            <p14:sldId id="2657"/>
            <p14:sldId id="2568"/>
            <p14:sldId id="2569"/>
            <p14:sldId id="2570"/>
            <p14:sldId id="2571"/>
            <p14:sldId id="2572"/>
            <p14:sldId id="2573"/>
            <p14:sldId id="2574"/>
            <p14:sldId id="2575"/>
            <p14:sldId id="2576"/>
            <p14:sldId id="2577"/>
            <p14:sldId id="2578"/>
            <p14:sldId id="2579"/>
            <p14:sldId id="2580"/>
            <p14:sldId id="2584"/>
            <p14:sldId id="2581"/>
            <p14:sldId id="2582"/>
            <p14:sldId id="2586"/>
            <p14:sldId id="2585"/>
            <p14:sldId id="2587"/>
            <p14:sldId id="2588"/>
            <p14:sldId id="2589"/>
            <p14:sldId id="2590"/>
            <p14:sldId id="2591"/>
            <p14:sldId id="2592"/>
            <p14:sldId id="2593"/>
            <p14:sldId id="2594"/>
            <p14:sldId id="2595"/>
            <p14:sldId id="2596"/>
            <p14:sldId id="2597"/>
            <p14:sldId id="2598"/>
            <p14:sldId id="2599"/>
            <p14:sldId id="2600"/>
            <p14:sldId id="2601"/>
            <p14:sldId id="2602"/>
            <p14:sldId id="2603"/>
            <p14:sldId id="2604"/>
            <p14:sldId id="2605"/>
            <p14:sldId id="2606"/>
            <p14:sldId id="2607"/>
            <p14:sldId id="2608"/>
            <p14:sldId id="2609"/>
            <p14:sldId id="2610"/>
            <p14:sldId id="2611"/>
            <p14:sldId id="2612"/>
            <p14:sldId id="2613"/>
            <p14:sldId id="2614"/>
            <p14:sldId id="2616"/>
            <p14:sldId id="2615"/>
            <p14:sldId id="2617"/>
            <p14:sldId id="2618"/>
            <p14:sldId id="2619"/>
            <p14:sldId id="2620"/>
            <p14:sldId id="2621"/>
            <p14:sldId id="2622"/>
            <p14:sldId id="2623"/>
            <p14:sldId id="2624"/>
            <p14:sldId id="2625"/>
            <p14:sldId id="2626"/>
            <p14:sldId id="2627"/>
            <p14:sldId id="2654"/>
            <p14:sldId id="2628"/>
            <p14:sldId id="2629"/>
            <p14:sldId id="2630"/>
            <p14:sldId id="2631"/>
            <p14:sldId id="2632"/>
            <p14:sldId id="2633"/>
            <p14:sldId id="2634"/>
            <p14:sldId id="2635"/>
            <p14:sldId id="2636"/>
            <p14:sldId id="2637"/>
            <p14:sldId id="2638"/>
            <p14:sldId id="2639"/>
            <p14:sldId id="2640"/>
            <p14:sldId id="2641"/>
            <p14:sldId id="2642"/>
            <p14:sldId id="2643"/>
            <p14:sldId id="2644"/>
            <p14:sldId id="2659"/>
            <p14:sldId id="2655"/>
            <p14:sldId id="2656"/>
            <p14:sldId id="2645"/>
            <p14:sldId id="2646"/>
            <p14:sldId id="2647"/>
            <p14:sldId id="2567"/>
            <p14:sldId id="2648"/>
            <p14:sldId id="2649"/>
            <p14:sldId id="2650"/>
            <p14:sldId id="2651"/>
            <p14:sldId id="26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FFC000"/>
    <a:srgbClr val="F2C812"/>
    <a:srgbClr val="EAEAEA"/>
    <a:srgbClr val="8DC63F"/>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75828" autoAdjust="0"/>
  </p:normalViewPr>
  <p:slideViewPr>
    <p:cSldViewPr snapToGrid="0">
      <p:cViewPr varScale="1">
        <p:scale>
          <a:sx n="69" d="100"/>
          <a:sy n="69" d="100"/>
        </p:scale>
        <p:origin x="1152" y="62"/>
      </p:cViewPr>
      <p:guideLst/>
    </p:cSldViewPr>
  </p:slideViewPr>
  <p:notesTextViewPr>
    <p:cViewPr>
      <p:scale>
        <a:sx n="3" d="2"/>
        <a:sy n="3" d="2"/>
      </p:scale>
      <p:origin x="0" y="0"/>
    </p:cViewPr>
  </p:notesTextViewPr>
  <p:sorterViewPr>
    <p:cViewPr>
      <p:scale>
        <a:sx n="102" d="100"/>
        <a:sy n="102" d="100"/>
      </p:scale>
      <p:origin x="0" y="-46728"/>
    </p:cViewPr>
  </p:sorterViewPr>
  <p:notesViewPr>
    <p:cSldViewPr snapToGrid="0">
      <p:cViewPr varScale="1">
        <p:scale>
          <a:sx n="84" d="100"/>
          <a:sy n="84" d="100"/>
        </p:scale>
        <p:origin x="2877" y="3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handoutMaster" Target="handoutMasters/handout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commentAuthors" Target="commen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Type of Data Models</a:t>
          </a: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Star Schema</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Snowflake Schema</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Flat or Denormalized</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264535" y="1191437"/>
          <a:ext cx="91440" cy="406467"/>
        </a:xfrm>
        <a:custGeom>
          <a:avLst/>
          <a:gdLst/>
          <a:ahLst/>
          <a:cxnLst/>
          <a:rect l="0" t="0" r="0" b="0"/>
          <a:pathLst>
            <a:path>
              <a:moveTo>
                <a:pt x="45720" y="0"/>
              </a:moveTo>
              <a:lnTo>
                <a:pt x="4572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342474" y="223656"/>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Type of Data Models</a:t>
          </a:r>
        </a:p>
      </dsp:txBody>
      <dsp:txXfrm>
        <a:off x="2342474" y="223656"/>
        <a:ext cx="1935561" cy="967780"/>
      </dsp:txXfrm>
    </dsp:sp>
    <dsp:sp modelId="{24CA003F-61B9-43FD-9352-6DB2104996F3}">
      <dsp:nvSpPr>
        <dsp:cNvPr id="0" name=""/>
        <dsp:cNvSpPr/>
      </dsp:nvSpPr>
      <dsp:spPr>
        <a:xfrm>
          <a:off x="4684503"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Snowflake Schema</a:t>
          </a:r>
        </a:p>
      </dsp:txBody>
      <dsp:txXfrm>
        <a:off x="4684503" y="1597905"/>
        <a:ext cx="1935561" cy="967780"/>
      </dsp:txXfrm>
    </dsp:sp>
    <dsp:sp modelId="{E228290B-8D71-4A90-9BED-D5723C181B6F}">
      <dsp:nvSpPr>
        <dsp:cNvPr id="0" name=""/>
        <dsp:cNvSpPr/>
      </dsp:nvSpPr>
      <dsp:spPr>
        <a:xfrm>
          <a:off x="234247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Star Schema</a:t>
          </a:r>
        </a:p>
      </dsp:txBody>
      <dsp:txXfrm>
        <a:off x="2342474" y="1597905"/>
        <a:ext cx="1935561" cy="967780"/>
      </dsp:txXfrm>
    </dsp:sp>
    <dsp:sp modelId="{D1927631-C970-4AE1-8772-862A0562BABF}">
      <dsp:nvSpPr>
        <dsp:cNvPr id="0" name=""/>
        <dsp:cNvSpPr/>
      </dsp:nvSpPr>
      <dsp:spPr>
        <a:xfrm>
          <a:off x="44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Flat or Denormalized</a:t>
          </a:r>
        </a:p>
      </dsp:txBody>
      <dsp:txXfrm>
        <a:off x="444" y="1597905"/>
        <a:ext cx="1935561" cy="9677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170583" cy="482028"/>
          </a:xfrm>
          <a:prstGeom prst="rect">
            <a:avLst/>
          </a:prstGeom>
        </p:spPr>
        <p:txBody>
          <a:bodyPr vert="horz" lIns="94837" tIns="47418" rIns="94837" bIns="47418" rtlCol="0"/>
          <a:lstStyle>
            <a:lvl1pPr algn="l">
              <a:defRPr sz="1200"/>
            </a:lvl1pPr>
          </a:lstStyle>
          <a:p>
            <a:endParaRPr lang="en-US" dirty="0"/>
          </a:p>
        </p:txBody>
      </p:sp>
      <p:sp>
        <p:nvSpPr>
          <p:cNvPr id="3" name="Date Placeholder 2"/>
          <p:cNvSpPr>
            <a:spLocks noGrp="1"/>
          </p:cNvSpPr>
          <p:nvPr>
            <p:ph type="dt" sz="quarter" idx="1"/>
          </p:nvPr>
        </p:nvSpPr>
        <p:spPr>
          <a:xfrm>
            <a:off x="4142963" y="0"/>
            <a:ext cx="3170583" cy="482028"/>
          </a:xfrm>
          <a:prstGeom prst="rect">
            <a:avLst/>
          </a:prstGeom>
        </p:spPr>
        <p:txBody>
          <a:bodyPr vert="horz" lIns="94837" tIns="47418" rIns="94837" bIns="47418" rtlCol="0"/>
          <a:lstStyle>
            <a:lvl1pPr algn="r">
              <a:defRPr sz="1200"/>
            </a:lvl1pPr>
          </a:lstStyle>
          <a:p>
            <a:fld id="{BF84AC64-7269-4508-967D-1601EF61931B}" type="datetimeFigureOut">
              <a:rPr lang="en-US" smtClean="0"/>
              <a:t>5/24/2021</a:t>
            </a:fld>
            <a:endParaRPr lang="en-US" dirty="0"/>
          </a:p>
        </p:txBody>
      </p:sp>
      <p:sp>
        <p:nvSpPr>
          <p:cNvPr id="5" name="Slide Number Placeholder 4"/>
          <p:cNvSpPr>
            <a:spLocks noGrp="1"/>
          </p:cNvSpPr>
          <p:nvPr>
            <p:ph type="sldNum" sz="quarter" idx="3"/>
          </p:nvPr>
        </p:nvSpPr>
        <p:spPr>
          <a:xfrm>
            <a:off x="4142963" y="8878158"/>
            <a:ext cx="3170583" cy="482028"/>
          </a:xfrm>
          <a:prstGeom prst="rect">
            <a:avLst/>
          </a:prstGeom>
        </p:spPr>
        <p:txBody>
          <a:bodyPr vert="horz" lIns="94837" tIns="47418" rIns="94837" bIns="47418" rtlCol="0" anchor="b"/>
          <a:lstStyle>
            <a:lvl1pPr algn="r">
              <a:defRPr sz="1200"/>
            </a:lvl1pPr>
          </a:lstStyle>
          <a:p>
            <a:fld id="{C603B260-5D82-4425-914C-83D94BF7FFFE}" type="slidenum">
              <a:rPr lang="en-US" smtClean="0"/>
              <a:t>‹#›</a:t>
            </a:fld>
            <a:endParaRPr lang="en-US" dirty="0"/>
          </a:p>
        </p:txBody>
      </p:sp>
    </p:spTree>
    <p:extLst>
      <p:ext uri="{BB962C8B-B14F-4D97-AF65-F5344CB8AC3E}">
        <p14:creationId xmlns:p14="http://schemas.microsoft.com/office/powerpoint/2010/main" val="37961589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20" cy="481727"/>
          </a:xfrm>
          <a:prstGeom prst="rect">
            <a:avLst/>
          </a:prstGeom>
        </p:spPr>
        <p:txBody>
          <a:bodyPr vert="horz" lIns="96638" tIns="48320" rIns="96638" bIns="483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8" tIns="48320" rIns="96638" bIns="48320" rtlCol="0" anchor="ctr"/>
          <a:lstStyle/>
          <a:p>
            <a:endParaRPr lang="en-US" dirty="0"/>
          </a:p>
        </p:txBody>
      </p:sp>
      <p:sp>
        <p:nvSpPr>
          <p:cNvPr id="5" name="Notes Placeholder 4"/>
          <p:cNvSpPr>
            <a:spLocks noGrp="1"/>
          </p:cNvSpPr>
          <p:nvPr>
            <p:ph type="body" sz="quarter" idx="3"/>
          </p:nvPr>
        </p:nvSpPr>
        <p:spPr>
          <a:xfrm>
            <a:off x="731521" y="4620580"/>
            <a:ext cx="5852160" cy="3780473"/>
          </a:xfrm>
          <a:prstGeom prst="rect">
            <a:avLst/>
          </a:prstGeom>
        </p:spPr>
        <p:txBody>
          <a:bodyPr vert="horz" lIns="96638" tIns="48320" rIns="96638"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38" tIns="48320" rIns="96638" bIns="483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38" tIns="48320" rIns="96638" bIns="48320"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sqlbi.com/articles/using-the-selectedvalue-function-in-dax/"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docs.microsoft.com/en-us/dax/var-dax"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www.sqlbi.com/articles/using-the-selectedvalue-function-in-dax/"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www.sqlbi.com/blog/marco/2011/03/08/difference-between-distinct-and-values-in-dax/"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xxlbi.com/blog/different-blanks-in-dax/" TargetMode="External"/><Relationship Id="rId2" Type="http://schemas.openxmlformats.org/officeDocument/2006/relationships/slide" Target="../slides/slide146.xml"/><Relationship Id="rId1" Type="http://schemas.openxmlformats.org/officeDocument/2006/relationships/notesMaster" Target="../notesMasters/notesMaster1.xml"/><Relationship Id="rId4" Type="http://schemas.openxmlformats.org/officeDocument/2006/relationships/hyperlink" Target="https://www.sqlbi.com/articles/blank-handling-in-dax/" TargetMode="Externa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www.sqlbi.com/blog/marco/2020/02/02/using-summarizecolumns-instead-of-summarize-in-dax-powerbi-ssas-tabular/" TargetMode="External"/><Relationship Id="rId2" Type="http://schemas.openxmlformats.org/officeDocument/2006/relationships/slide" Target="../slides/slide148.xml"/><Relationship Id="rId1" Type="http://schemas.openxmlformats.org/officeDocument/2006/relationships/notesMaster" Target="../notesMasters/notesMaster1.xml"/><Relationship Id="rId5" Type="http://schemas.openxmlformats.org/officeDocument/2006/relationships/hyperlink" Target="https://docs.microsoft.com/en-us/dax/summarizecolumns-function-dax" TargetMode="External"/><Relationship Id="rId4" Type="http://schemas.openxmlformats.org/officeDocument/2006/relationships/hyperlink" Target="https://dax.guide/summarizecolumns/" TargetMode="Externa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www.sqlbi.com/articles/best-practices-using-summarize-and-addcolumns/"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docs.microsoft.com/en-us/power-bi/desktop-performance-analyzer"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sdn.microsoft.com/en-us/library/dn393915.aspx"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power-bi/desktop-aggregation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enter your name, photo, background, interesting facts, and contact information.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99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 good Data Model, the model can assume that column types are homogeneous (as they are strongly typed).  This is different from Excel, where any given cell in a spreadsheet can contain different data types.</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a:t>
            </a:fld>
            <a:endParaRPr lang="en-US" dirty="0"/>
          </a:p>
        </p:txBody>
      </p:sp>
    </p:spTree>
    <p:extLst>
      <p:ext uri="{BB962C8B-B14F-4D97-AF65-F5344CB8AC3E}">
        <p14:creationId xmlns:p14="http://schemas.microsoft.com/office/powerpoint/2010/main" val="385351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Uni-Directional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100</a:t>
            </a:fld>
            <a:endParaRPr lang="en-US" dirty="0"/>
          </a:p>
        </p:txBody>
      </p:sp>
    </p:spTree>
    <p:extLst>
      <p:ext uri="{BB962C8B-B14F-4D97-AF65-F5344CB8AC3E}">
        <p14:creationId xmlns:p14="http://schemas.microsoft.com/office/powerpoint/2010/main" val="1857827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Uni-Directional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101</a:t>
            </a:fld>
            <a:endParaRPr lang="en-US" dirty="0"/>
          </a:p>
        </p:txBody>
      </p:sp>
    </p:spTree>
    <p:extLst>
      <p:ext uri="{BB962C8B-B14F-4D97-AF65-F5344CB8AC3E}">
        <p14:creationId xmlns:p14="http://schemas.microsoft.com/office/powerpoint/2010/main" val="15197681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Show going to the data model and updating the relationship from Single to Both (or back)</a:t>
            </a:r>
          </a:p>
          <a:p>
            <a:r>
              <a:rPr lang="en-US" baseline="0" dirty="0"/>
              <a:t>Toggle between this and the next slide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Why can’t I</a:t>
            </a:r>
            <a:r>
              <a:rPr lang="en-US" baseline="0" dirty="0"/>
              <a:t> just enable all bi-directional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They are expensive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Only turn them from Uni- to Bi- when absolutely necessary</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102</a:t>
            </a:fld>
            <a:endParaRPr lang="en-US" dirty="0"/>
          </a:p>
        </p:txBody>
      </p:sp>
    </p:spTree>
    <p:extLst>
      <p:ext uri="{BB962C8B-B14F-4D97-AF65-F5344CB8AC3E}">
        <p14:creationId xmlns:p14="http://schemas.microsoft.com/office/powerpoint/2010/main" val="32867147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See Barbara’ Blog on the many to many using key words (also note there is a custom Key Word text filter)</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103</a:t>
            </a:fld>
            <a:endParaRPr lang="en-US" dirty="0"/>
          </a:p>
        </p:txBody>
      </p:sp>
    </p:spTree>
    <p:extLst>
      <p:ext uri="{BB962C8B-B14F-4D97-AF65-F5344CB8AC3E}">
        <p14:creationId xmlns:p14="http://schemas.microsoft.com/office/powerpoint/2010/main" val="9626441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104</a:t>
            </a:fld>
            <a:endParaRPr lang="en-US" dirty="0"/>
          </a:p>
        </p:txBody>
      </p:sp>
    </p:spTree>
    <p:extLst>
      <p:ext uri="{BB962C8B-B14F-4D97-AF65-F5344CB8AC3E}">
        <p14:creationId xmlns:p14="http://schemas.microsoft.com/office/powerpoint/2010/main" val="22499632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Demo</a:t>
            </a:r>
            <a:r>
              <a:rPr lang="en-US" dirty="0"/>
              <a:t> CALCULATED</a:t>
            </a:r>
            <a:r>
              <a:rPr lang="en-US" baseline="0" dirty="0"/>
              <a:t> Table example in Power BI Desktop model </a:t>
            </a:r>
          </a:p>
          <a:p>
            <a:pPr marL="174708" indent="-174708">
              <a:buFont typeface="Arial" panose="020B0604020202020204" pitchFamily="34" charset="0"/>
              <a:buChar char="•"/>
            </a:pPr>
            <a:r>
              <a:rPr lang="en-US" baseline="0" dirty="0"/>
              <a:t>Call out the fact that CALCULATED Tables are just like a calculated column – Calculated during processing time or refresh time</a:t>
            </a:r>
          </a:p>
          <a:p>
            <a:pPr marL="174708" indent="-174708">
              <a:buFont typeface="Arial" panose="020B0604020202020204" pitchFamily="34" charset="0"/>
              <a:buChar char="•"/>
            </a:pPr>
            <a:r>
              <a:rPr lang="en-US" baseline="0" dirty="0"/>
              <a:t>You can use this table just like any other DAX in the model – You can create relationships etc.</a:t>
            </a:r>
          </a:p>
          <a:p>
            <a:pPr marL="0" indent="0">
              <a:buFont typeface="Arial" panose="020B0604020202020204" pitchFamily="34" charset="0"/>
              <a:buNone/>
            </a:pPr>
            <a:endParaRPr lang="en-US" baseline="0" dirty="0"/>
          </a:p>
          <a:p>
            <a:r>
              <a:rPr lang="en-US" baseline="0" dirty="0"/>
              <a:t>Go to the Desktop and create a new Demo Table = ALL(</a:t>
            </a:r>
            <a:r>
              <a:rPr lang="en-US" baseline="0" dirty="0" err="1"/>
              <a:t>GeographyDim</a:t>
            </a:r>
            <a:r>
              <a:rPr lang="en-US" baseline="0" dirty="0"/>
              <a:t>) – </a:t>
            </a:r>
            <a:r>
              <a:rPr lang="en-US" i="1" baseline="0" dirty="0"/>
              <a:t>duplicate with a separate memory footprint.</a:t>
            </a:r>
            <a:r>
              <a:rPr lang="en-US" baseline="0" dirty="0"/>
              <a:t>  </a:t>
            </a:r>
          </a:p>
          <a:p>
            <a:pPr marL="181198" indent="-181198">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105</a:t>
            </a:fld>
            <a:endParaRPr lang="en-US" dirty="0"/>
          </a:p>
        </p:txBody>
      </p:sp>
    </p:spTree>
    <p:extLst>
      <p:ext uri="{BB962C8B-B14F-4D97-AF65-F5344CB8AC3E}">
        <p14:creationId xmlns:p14="http://schemas.microsoft.com/office/powerpoint/2010/main" val="15363862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will discuss three classes of Table function</a:t>
            </a:r>
          </a:p>
          <a:p>
            <a:r>
              <a:rPr lang="en-US" dirty="0"/>
              <a:t>No demo yet.</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106</a:t>
            </a:fld>
            <a:endParaRPr lang="en-US" dirty="0"/>
          </a:p>
        </p:txBody>
      </p:sp>
    </p:spTree>
    <p:extLst>
      <p:ext uri="{BB962C8B-B14F-4D97-AF65-F5344CB8AC3E}">
        <p14:creationId xmlns:p14="http://schemas.microsoft.com/office/powerpoint/2010/main" val="16025193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 Demo (already shown in previous demos)</a:t>
            </a:r>
            <a:endParaRPr lang="en-US" b="1"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107</a:t>
            </a:fld>
            <a:endParaRPr lang="en-US" dirty="0"/>
          </a:p>
        </p:txBody>
      </p:sp>
    </p:spTree>
    <p:extLst>
      <p:ext uri="{BB962C8B-B14F-4D97-AF65-F5344CB8AC3E}">
        <p14:creationId xmlns:p14="http://schemas.microsoft.com/office/powerpoint/2010/main" val="24737695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demonstrated </a:t>
            </a:r>
            <a:r>
              <a:rPr lang="en-US" baseline="0" dirty="0"/>
              <a:t>these functions in the CALCULATE section</a:t>
            </a:r>
          </a:p>
          <a:p>
            <a:endParaRPr lang="en-US" baseline="0" dirty="0"/>
          </a:p>
          <a:p>
            <a:r>
              <a:rPr lang="en-US" baseline="0" dirty="0"/>
              <a:t>Table1 – has a duplicate row</a:t>
            </a:r>
          </a:p>
          <a:p>
            <a:r>
              <a:rPr lang="en-US" baseline="0" dirty="0"/>
              <a:t>When I write </a:t>
            </a:r>
            <a:r>
              <a:rPr lang="en-US" b="1" baseline="0" dirty="0"/>
              <a:t>ALL</a:t>
            </a:r>
            <a:r>
              <a:rPr lang="en-US" baseline="0" dirty="0"/>
              <a:t> on the whole table, I get the whole table</a:t>
            </a:r>
          </a:p>
          <a:p>
            <a:r>
              <a:rPr lang="en-US" baseline="0" dirty="0"/>
              <a:t>When I write ALL on the two columns of the table, it removes duplicates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Blank vs a mismatch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ALLEXCEPT  - </a:t>
            </a:r>
            <a:r>
              <a:rPr lang="en-US" dirty="0"/>
              <a:t>Overrides all context filters in the table except over the specified columns; </a:t>
            </a:r>
            <a:r>
              <a:rPr lang="en-US" baseline="0" dirty="0"/>
              <a:t>useful when you want only one column on a table to be sliceable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ALLSELECTED – just like ALL, but if the column is specifically selected, then it respects the slicer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ALLNONBLANKROW – Just like ALL, but does not return any blank rows</a:t>
            </a:r>
            <a:endParaRPr lang="en-US" dirty="0"/>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108</a:t>
            </a:fld>
            <a:endParaRPr lang="en-US" dirty="0"/>
          </a:p>
        </p:txBody>
      </p:sp>
    </p:spTree>
    <p:extLst>
      <p:ext uri="{BB962C8B-B14F-4D97-AF65-F5344CB8AC3E}">
        <p14:creationId xmlns:p14="http://schemas.microsoft.com/office/powerpoint/2010/main" val="31030112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No Demo</a:t>
            </a:r>
          </a:p>
          <a:p>
            <a:r>
              <a:rPr lang="en-US" baseline="0" dirty="0"/>
              <a:t>If when you write VALUES and get a blank you may have Blank or </a:t>
            </a:r>
            <a:r>
              <a:rPr lang="en-US" baseline="0" dirty="0" err="1"/>
              <a:t>MisMatch</a:t>
            </a:r>
            <a:endParaRPr lang="en-US" baseline="0" dirty="0"/>
          </a:p>
          <a:p>
            <a:r>
              <a:rPr lang="en-US" baseline="0" dirty="0"/>
              <a:t>If you change a VALUES to DISTINCT and you still have blank – then it is a real blank – NOT A  MISMATCH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DISTINCT is more expensive as well</a:t>
            </a:r>
          </a:p>
          <a:p>
            <a:endParaRPr lang="en-US" baseline="0" dirty="0"/>
          </a:p>
          <a:p>
            <a:r>
              <a:rPr lang="en-US" baseline="0" dirty="0"/>
              <a:t>Blank vs a mismatch – If your model has Fact rows which do not match with dimensions, this is a mismatch – not a true blank.</a:t>
            </a:r>
          </a:p>
          <a:p>
            <a:endParaRPr lang="en-US" baseline="0" dirty="0"/>
          </a:p>
          <a:p>
            <a:r>
              <a:rPr lang="en-US" baseline="0" dirty="0"/>
              <a:t>HASONEVALUE: </a:t>
            </a:r>
            <a:r>
              <a:rPr lang="en-US" sz="1200" b="0" i="0" kern="1200" dirty="0" err="1">
                <a:solidFill>
                  <a:schemeClr val="tx1"/>
                </a:solidFill>
                <a:effectLst/>
                <a:latin typeface="+mn-lt"/>
                <a:ea typeface="+mn-ea"/>
                <a:cs typeface="+mn-cs"/>
              </a:rPr>
              <a:t>eturns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when the context for </a:t>
            </a:r>
            <a:r>
              <a:rPr lang="en-US" sz="1200" b="0" i="1" kern="1200" dirty="0" err="1">
                <a:solidFill>
                  <a:schemeClr val="tx1"/>
                </a:solidFill>
                <a:effectLst/>
                <a:latin typeface="+mn-lt"/>
                <a:ea typeface="+mn-ea"/>
                <a:cs typeface="+mn-cs"/>
              </a:rPr>
              <a:t>columnName</a:t>
            </a:r>
            <a:r>
              <a:rPr lang="en-US" sz="1200" b="0" i="0" kern="1200" dirty="0">
                <a:solidFill>
                  <a:schemeClr val="tx1"/>
                </a:solidFill>
                <a:effectLst/>
                <a:latin typeface="+mn-lt"/>
                <a:ea typeface="+mn-ea"/>
                <a:cs typeface="+mn-cs"/>
              </a:rPr>
              <a:t> has been filtered down to one distinct value only. Otherwise is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a:t>
            </a: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109</a:t>
            </a:fld>
            <a:endParaRPr lang="en-US" dirty="0"/>
          </a:p>
        </p:txBody>
      </p:sp>
    </p:spTree>
    <p:extLst>
      <p:ext uri="{BB962C8B-B14F-4D97-AF65-F5344CB8AC3E}">
        <p14:creationId xmlns:p14="http://schemas.microsoft.com/office/powerpoint/2010/main" val="34911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n w="0"/>
              </a:rPr>
              <a:t>This slide builds automatically.  </a:t>
            </a:r>
          </a:p>
          <a:p>
            <a:r>
              <a:rPr lang="en-US" sz="1200" dirty="0">
                <a:ln w="0"/>
              </a:rPr>
              <a:t>Depicts the data flow for Power BI Desktop along with what is in a PBIX file.</a:t>
            </a:r>
          </a:p>
          <a:p>
            <a:r>
              <a:rPr lang="en-US" sz="1200" dirty="0">
                <a:ln w="0"/>
              </a:rPr>
              <a:t>Note all the data sources that can be pulled into Query Editor.</a:t>
            </a:r>
          </a:p>
          <a:p>
            <a:r>
              <a:rPr lang="en-US" sz="1200" dirty="0">
                <a:ln w="0"/>
              </a:rPr>
              <a:t>Not the different views (Report, Data, Relationships) once all of the data is pulled in.</a:t>
            </a:r>
          </a:p>
          <a:p>
            <a:endParaRPr lang="en-US" sz="1200" dirty="0">
              <a:ln w="0"/>
            </a:endParaRPr>
          </a:p>
          <a:p>
            <a:r>
              <a:rPr lang="en-US" sz="1200" dirty="0">
                <a:ln w="0"/>
              </a:rPr>
              <a:t>Ask about Fact tables </a:t>
            </a:r>
          </a:p>
          <a:p>
            <a:r>
              <a:rPr lang="en-US" sz="1200" dirty="0">
                <a:ln w="0"/>
              </a:rPr>
              <a:t>Mention Kimball </a:t>
            </a:r>
          </a:p>
          <a:p>
            <a:r>
              <a:rPr lang="en-US" sz="1200" dirty="0">
                <a:ln w="0"/>
              </a:rPr>
              <a:t>Measures to improve the scale overall </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a:t>
            </a:fld>
            <a:endParaRPr lang="en-US" dirty="0"/>
          </a:p>
        </p:txBody>
      </p:sp>
    </p:spTree>
    <p:extLst>
      <p:ext uri="{BB962C8B-B14F-4D97-AF65-F5344CB8AC3E}">
        <p14:creationId xmlns:p14="http://schemas.microsoft.com/office/powerpoint/2010/main" val="6134009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function HASONEVALUE Returns TRUE when the context for </a:t>
            </a:r>
            <a:r>
              <a:rPr lang="en-US" sz="1200" b="0" i="0" kern="1200" dirty="0" err="1">
                <a:solidFill>
                  <a:schemeClr val="tx1"/>
                </a:solidFill>
                <a:effectLst/>
                <a:latin typeface="+mn-lt"/>
                <a:ea typeface="+mn-ea"/>
                <a:cs typeface="+mn-cs"/>
              </a:rPr>
              <a:t>columnName</a:t>
            </a:r>
            <a:r>
              <a:rPr lang="en-US" sz="1200" b="0" i="0" kern="1200" dirty="0">
                <a:solidFill>
                  <a:schemeClr val="tx1"/>
                </a:solidFill>
                <a:effectLst/>
                <a:latin typeface="+mn-lt"/>
                <a:ea typeface="+mn-ea"/>
                <a:cs typeface="+mn-cs"/>
              </a:rPr>
              <a:t> has been filtered down to one distinct value only. Otherwise is FALSE.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function SELECTEDVALUE returns the value of the column reference passed as first argument if it is the only value available in the filter context, otherwise it returns blank or the default value passed as second argument</a:t>
            </a:r>
          </a:p>
          <a:p>
            <a:endParaRPr lang="en-US" sz="1200" b="0" i="0" kern="1200" baseline="0" dirty="0">
              <a:solidFill>
                <a:schemeClr val="tx1"/>
              </a:solidFill>
              <a:effectLst/>
              <a:latin typeface="+mn-lt"/>
              <a:ea typeface="+mn-ea"/>
              <a:cs typeface="+mn-cs"/>
            </a:endParaRPr>
          </a:p>
          <a:p>
            <a:r>
              <a:rPr lang="en-US" baseline="0" dirty="0"/>
              <a:t>Mostly used in slicer selection. </a:t>
            </a:r>
            <a:r>
              <a:rPr lang="en-US" baseline="0" dirty="0" err="1"/>
              <a:t>E,g</a:t>
            </a:r>
            <a:r>
              <a:rPr lang="en-US" baseline="0" dirty="0"/>
              <a:t>, measure is calculated when only one value is selected in slicer</a:t>
            </a:r>
          </a:p>
          <a:p>
            <a:endParaRPr lang="en-US" baseline="0" dirty="0"/>
          </a:p>
          <a:p>
            <a:r>
              <a:rPr lang="en-US" dirty="0">
                <a:hlinkClick r:id="rId3"/>
              </a:rPr>
              <a:t>https://www.sqlbi.com/articles/using-the-selectedvalue-function-in-dax/</a:t>
            </a:r>
            <a:endParaRPr lang="en-US" baseline="0" dirty="0"/>
          </a:p>
          <a:p>
            <a:endParaRPr lang="en-US" baseline="0" dirty="0"/>
          </a:p>
          <a:p>
            <a:r>
              <a:rPr lang="en-US" baseline="0" dirty="0"/>
              <a:t>HASONEVALUE: </a:t>
            </a:r>
            <a:r>
              <a:rPr lang="en-US" sz="1200" b="0" i="0" kern="1200" dirty="0" err="1">
                <a:solidFill>
                  <a:schemeClr val="tx1"/>
                </a:solidFill>
                <a:effectLst/>
                <a:latin typeface="+mn-lt"/>
                <a:ea typeface="+mn-ea"/>
                <a:cs typeface="+mn-cs"/>
              </a:rPr>
              <a:t>eturns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when the context for </a:t>
            </a:r>
            <a:r>
              <a:rPr lang="en-US" sz="1200" b="0" i="1" kern="1200" dirty="0" err="1">
                <a:solidFill>
                  <a:schemeClr val="tx1"/>
                </a:solidFill>
                <a:effectLst/>
                <a:latin typeface="+mn-lt"/>
                <a:ea typeface="+mn-ea"/>
                <a:cs typeface="+mn-cs"/>
              </a:rPr>
              <a:t>columnName</a:t>
            </a:r>
            <a:r>
              <a:rPr lang="en-US" sz="1200" b="0" i="0" kern="1200" dirty="0">
                <a:solidFill>
                  <a:schemeClr val="tx1"/>
                </a:solidFill>
                <a:effectLst/>
                <a:latin typeface="+mn-lt"/>
                <a:ea typeface="+mn-ea"/>
                <a:cs typeface="+mn-cs"/>
              </a:rPr>
              <a:t> has been filtered down to one distinct value only. Otherwise is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a:t>
            </a:r>
            <a:endParaRPr lang="en-US" baseline="0" dirty="0"/>
          </a:p>
          <a:p>
            <a:endParaRPr lang="en-US" baseline="0" dirty="0"/>
          </a:p>
          <a:p>
            <a:endParaRPr lang="en-US" baseline="0" dirty="0"/>
          </a:p>
          <a:p>
            <a:r>
              <a:rPr lang="en-US" baseline="0" dirty="0"/>
              <a:t>*************</a:t>
            </a:r>
          </a:p>
          <a:p>
            <a:r>
              <a:rPr lang="en-US" baseline="0" dirty="0"/>
              <a:t>To use when a customer wants to return different value depends on the result for example sum above 2. </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110</a:t>
            </a:fld>
            <a:endParaRPr lang="en-US" dirty="0"/>
          </a:p>
        </p:txBody>
      </p:sp>
    </p:spTree>
    <p:extLst>
      <p:ext uri="{BB962C8B-B14F-4D97-AF65-F5344CB8AC3E}">
        <p14:creationId xmlns:p14="http://schemas.microsoft.com/office/powerpoint/2010/main" val="20391239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a:t>
            </a:r>
            <a:r>
              <a:rPr lang="en-US" baseline="0" dirty="0"/>
              <a:t>Region = “Central” is in a ROW Context as it is not surrounded by aggregate function</a:t>
            </a:r>
          </a:p>
          <a:p>
            <a:endParaRPr lang="en-US" baseline="0" dirty="0"/>
          </a:p>
          <a:p>
            <a:r>
              <a:rPr lang="en-US" baseline="0" dirty="0"/>
              <a:t>******************</a:t>
            </a:r>
          </a:p>
          <a:p>
            <a:r>
              <a:rPr lang="en-US" baseline="0" dirty="0"/>
              <a:t>The region filter that should be created takes all the condition and applies calculate expression </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111</a:t>
            </a:fld>
            <a:endParaRPr lang="en-US" dirty="0"/>
          </a:p>
        </p:txBody>
      </p:sp>
    </p:spTree>
    <p:extLst>
      <p:ext uri="{BB962C8B-B14F-4D97-AF65-F5344CB8AC3E}">
        <p14:creationId xmlns:p14="http://schemas.microsoft.com/office/powerpoint/2010/main" val="30367622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table could be calculated </a:t>
            </a:r>
            <a:r>
              <a:rPr lang="en-US" b="1" dirty="0"/>
              <a:t>ALL(</a:t>
            </a:r>
            <a:r>
              <a:rPr lang="en-US" b="1" dirty="0" err="1"/>
              <a:t>DimGeography</a:t>
            </a:r>
            <a:r>
              <a:rPr lang="en-US" b="1" dirty="0"/>
              <a:t>[State]) </a:t>
            </a:r>
            <a:r>
              <a:rPr lang="en-US" dirty="0"/>
              <a:t>or a table in the data model </a:t>
            </a:r>
            <a:r>
              <a:rPr lang="en-US" b="1" dirty="0" err="1"/>
              <a:t>DimGeography</a:t>
            </a:r>
            <a:endParaRPr lang="en-US" b="1"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112</a:t>
            </a:fld>
            <a:endParaRPr lang="en-US" dirty="0"/>
          </a:p>
        </p:txBody>
      </p:sp>
    </p:spTree>
    <p:extLst>
      <p:ext uri="{BB962C8B-B14F-4D97-AF65-F5344CB8AC3E}">
        <p14:creationId xmlns:p14="http://schemas.microsoft.com/office/powerpoint/2010/main" val="19994940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iterator function takes two arguments – we will walk through this example over the next couple of slides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113</a:t>
            </a:fld>
            <a:endParaRPr lang="en-US" dirty="0"/>
          </a:p>
        </p:txBody>
      </p:sp>
    </p:spTree>
    <p:extLst>
      <p:ext uri="{BB962C8B-B14F-4D97-AF65-F5344CB8AC3E}">
        <p14:creationId xmlns:p14="http://schemas.microsoft.com/office/powerpoint/2010/main" val="29351287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a virtual calculated column, but don’t need to perpetually keep the column. </a:t>
            </a:r>
          </a:p>
          <a:p>
            <a:r>
              <a:rPr lang="en-US" baseline="0" dirty="0"/>
              <a:t>Argument 1 – iterate thru each of the columns in the table argument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baseline="0" dirty="0"/>
          </a:p>
          <a:p>
            <a:r>
              <a:rPr lang="en-US" baseline="0" dirty="0"/>
              <a:t>Gets the value of the unit cost in the table has to do the multiplication for each row </a:t>
            </a:r>
          </a:p>
          <a:p>
            <a:r>
              <a:rPr lang="en-US" baseline="0" dirty="0"/>
              <a:t>It gets the value of cogs essentially </a:t>
            </a:r>
          </a:p>
          <a:p>
            <a:r>
              <a:rPr lang="en-US" baseline="0" dirty="0"/>
              <a:t>Calculated column needs space, this why create the SUMX instead </a:t>
            </a:r>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114</a:t>
            </a:fld>
            <a:endParaRPr lang="en-US" dirty="0"/>
          </a:p>
        </p:txBody>
      </p:sp>
    </p:spTree>
    <p:extLst>
      <p:ext uri="{BB962C8B-B14F-4D97-AF65-F5344CB8AC3E}">
        <p14:creationId xmlns:p14="http://schemas.microsoft.com/office/powerpoint/2010/main" val="210038870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 the calculation for each row in the table argument</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115</a:t>
            </a:fld>
            <a:endParaRPr lang="en-US" dirty="0"/>
          </a:p>
        </p:txBody>
      </p:sp>
    </p:spTree>
    <p:extLst>
      <p:ext uri="{BB962C8B-B14F-4D97-AF65-F5344CB8AC3E}">
        <p14:creationId xmlns:p14="http://schemas.microsoft.com/office/powerpoint/2010/main" val="14213574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Sum the results of all the rows.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Note:  </a:t>
            </a:r>
            <a:r>
              <a:rPr lang="en-US" baseline="0" dirty="0"/>
              <a:t>This calculation respects the Filter Context of the visual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example is effectively </a:t>
            </a:r>
            <a:r>
              <a:rPr lang="en-US" baseline="0" dirty="0" err="1"/>
              <a:t>SumProduct</a:t>
            </a:r>
            <a:r>
              <a:rPr lang="en-US" baseline="0" dirty="0"/>
              <a:t> in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Sum operates on specific column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116</a:t>
            </a:fld>
            <a:endParaRPr lang="en-US" dirty="0"/>
          </a:p>
        </p:txBody>
      </p:sp>
    </p:spTree>
    <p:extLst>
      <p:ext uri="{BB962C8B-B14F-4D97-AF65-F5344CB8AC3E}">
        <p14:creationId xmlns:p14="http://schemas.microsoft.com/office/powerpoint/2010/main" val="16216000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DEMO:</a:t>
            </a:r>
            <a:r>
              <a:rPr lang="en-US" baseline="0" dirty="0"/>
              <a:t>  In your working copy of “</a:t>
            </a:r>
            <a:r>
              <a:rPr kumimoji="0" lang="en-US" sz="1200" b="1"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Student Modeling Pre-</a:t>
            </a:r>
            <a:r>
              <a:rPr kumimoji="0" lang="en-US" sz="1200" b="1" i="1" u="none" strike="noStrike" kern="0" cap="none" spc="0" normalizeH="0" baseline="0" noProof="0" dirty="0" err="1">
                <a:ln>
                  <a:noFill/>
                </a:ln>
                <a:solidFill>
                  <a:schemeClr val="tx1"/>
                </a:solidFill>
                <a:effectLst/>
                <a:uLnTx/>
                <a:uFillTx/>
                <a:latin typeface="+mn-lt"/>
                <a:ea typeface="+mn-ea"/>
                <a:cs typeface="Segoe UI" panose="020B0502040204020203" pitchFamily="34" charset="0"/>
              </a:rPr>
              <a:t>class.pbix</a:t>
            </a:r>
            <a:r>
              <a:rPr kumimoji="0" lang="en-US" sz="1200" b="1"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  </a:t>
            </a:r>
            <a:r>
              <a:rPr kumimoji="0" lang="en-US" sz="1200" b="0"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where you have the calculated column [COGS] –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Save the file and note the size for the class</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Remove the [COGS] calculated Column and re-save the file.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Note that the file size is about 8% smaller.  While file size is not an exact measure of memory use, it is a proxy that most students understand.</a:t>
            </a:r>
            <a:endParaRPr lang="en-US" i="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117</a:t>
            </a:fld>
            <a:endParaRPr lang="en-US" dirty="0"/>
          </a:p>
        </p:txBody>
      </p:sp>
    </p:spTree>
    <p:extLst>
      <p:ext uri="{BB962C8B-B14F-4D97-AF65-F5344CB8AC3E}">
        <p14:creationId xmlns:p14="http://schemas.microsoft.com/office/powerpoint/2010/main" val="199190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a:t>
            </a:r>
            <a:r>
              <a:rPr lang="en-US" baseline="0" dirty="0"/>
              <a:t> demo:</a:t>
            </a:r>
          </a:p>
          <a:p>
            <a:endParaRPr lang="en-US" baseline="0" dirty="0"/>
          </a:p>
          <a:p>
            <a:r>
              <a:rPr lang="en-US" baseline="0" dirty="0"/>
              <a:t>Go to </a:t>
            </a:r>
            <a:r>
              <a:rPr lang="en-US" baseline="0" dirty="0" err="1"/>
              <a:t>ProductDimTable</a:t>
            </a:r>
            <a:endParaRPr lang="en-US" baseline="0" dirty="0"/>
          </a:p>
          <a:p>
            <a:r>
              <a:rPr lang="en-US" baseline="0" dirty="0"/>
              <a:t>Create a column = SUM(</a:t>
            </a:r>
            <a:r>
              <a:rPr lang="en-US" b="0" dirty="0">
                <a:solidFill>
                  <a:schemeClr val="tx1">
                    <a:lumMod val="60000"/>
                    <a:lumOff val="40000"/>
                  </a:schemeClr>
                </a:solidFill>
              </a:rPr>
              <a:t>Sales[Sales Amount]) – This will show total sales for the entire data model not taking the row context into account.</a:t>
            </a:r>
            <a:endParaRPr lang="en-US" b="0" baseline="0" dirty="0"/>
          </a:p>
          <a:p>
            <a:r>
              <a:rPr lang="en-US" baseline="0" dirty="0"/>
              <a:t>Show the first Calculated Column, the SUMX and RELATEDTABLE functions transfer row context to filter context.</a:t>
            </a:r>
            <a:endParaRPr lang="en-US" dirty="0"/>
          </a:p>
          <a:p>
            <a:r>
              <a:rPr lang="en-US" dirty="0"/>
              <a:t>In the second formula wrapping the SUM in a CALCULATE does the same thing.</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118</a:t>
            </a:fld>
            <a:endParaRPr lang="en-US" dirty="0"/>
          </a:p>
        </p:txBody>
      </p:sp>
    </p:spTree>
    <p:extLst>
      <p:ext uri="{BB962C8B-B14F-4D97-AF65-F5344CB8AC3E}">
        <p14:creationId xmlns:p14="http://schemas.microsoft.com/office/powerpoint/2010/main" val="19131867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119</a:t>
            </a:fld>
            <a:endParaRPr lang="en-US" dirty="0"/>
          </a:p>
        </p:txBody>
      </p:sp>
    </p:spTree>
    <p:extLst>
      <p:ext uri="{BB962C8B-B14F-4D97-AF65-F5344CB8AC3E}">
        <p14:creationId xmlns:p14="http://schemas.microsoft.com/office/powerpoint/2010/main" val="4193482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The BY’s will be the dimensional attributes that we will use to describe the facts.</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a:t>
            </a:fld>
            <a:endParaRPr lang="en-US" dirty="0"/>
          </a:p>
        </p:txBody>
      </p:sp>
    </p:spTree>
    <p:extLst>
      <p:ext uri="{BB962C8B-B14F-4D97-AF65-F5344CB8AC3E}">
        <p14:creationId xmlns:p14="http://schemas.microsoft.com/office/powerpoint/2010/main" val="116521726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120</a:t>
            </a:fld>
            <a:endParaRPr lang="en-US" dirty="0"/>
          </a:p>
        </p:txBody>
      </p:sp>
    </p:spTree>
    <p:extLst>
      <p:ext uri="{BB962C8B-B14F-4D97-AF65-F5344CB8AC3E}">
        <p14:creationId xmlns:p14="http://schemas.microsoft.com/office/powerpoint/2010/main" val="30502704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advanced users who have completed the lab during the time remaining: </a:t>
            </a:r>
          </a:p>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endParaRPr lang="en-US" baseline="0" dirty="0"/>
          </a:p>
          <a:p>
            <a:r>
              <a:rPr lang="en-US" baseline="0" dirty="0"/>
              <a:t>Ex. Drop Profit in Sales</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121</a:t>
            </a:fld>
            <a:endParaRPr lang="en-US" dirty="0"/>
          </a:p>
        </p:txBody>
      </p:sp>
    </p:spTree>
    <p:extLst>
      <p:ext uri="{BB962C8B-B14F-4D97-AF65-F5344CB8AC3E}">
        <p14:creationId xmlns:p14="http://schemas.microsoft.com/office/powerpoint/2010/main" val="3195084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122</a:t>
            </a:fld>
            <a:endParaRPr lang="en-US" dirty="0"/>
          </a:p>
        </p:txBody>
      </p:sp>
    </p:spTree>
    <p:extLst>
      <p:ext uri="{BB962C8B-B14F-4D97-AF65-F5344CB8AC3E}">
        <p14:creationId xmlns:p14="http://schemas.microsoft.com/office/powerpoint/2010/main" val="21743454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123</a:t>
            </a:fld>
            <a:endParaRPr lang="en-US" dirty="0"/>
          </a:p>
        </p:txBody>
      </p:sp>
    </p:spTree>
    <p:extLst>
      <p:ext uri="{BB962C8B-B14F-4D97-AF65-F5344CB8AC3E}">
        <p14:creationId xmlns:p14="http://schemas.microsoft.com/office/powerpoint/2010/main" val="7569120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124</a:t>
            </a:fld>
            <a:endParaRPr lang="en-US" dirty="0"/>
          </a:p>
        </p:txBody>
      </p:sp>
    </p:spTree>
    <p:extLst>
      <p:ext uri="{BB962C8B-B14F-4D97-AF65-F5344CB8AC3E}">
        <p14:creationId xmlns:p14="http://schemas.microsoft.com/office/powerpoint/2010/main" val="38346925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Tab:</a:t>
            </a:r>
            <a:r>
              <a:rPr lang="en-US" baseline="0" dirty="0"/>
              <a:t> Time Intelligence-YTD</a:t>
            </a:r>
          </a:p>
          <a:p>
            <a:r>
              <a:rPr lang="en-US" baseline="0" dirty="0"/>
              <a:t>Slides walk thru the logic – Follow the narrative of the next 5 slides</a:t>
            </a:r>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125</a:t>
            </a:fld>
            <a:endParaRPr lang="en-US" dirty="0"/>
          </a:p>
        </p:txBody>
      </p:sp>
    </p:spTree>
    <p:extLst>
      <p:ext uri="{BB962C8B-B14F-4D97-AF65-F5344CB8AC3E}">
        <p14:creationId xmlns:p14="http://schemas.microsoft.com/office/powerpoint/2010/main" val="23930413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126</a:t>
            </a:fld>
            <a:endParaRPr lang="en-US" dirty="0"/>
          </a:p>
        </p:txBody>
      </p:sp>
    </p:spTree>
    <p:extLst>
      <p:ext uri="{BB962C8B-B14F-4D97-AF65-F5344CB8AC3E}">
        <p14:creationId xmlns:p14="http://schemas.microsoft.com/office/powerpoint/2010/main" val="153510166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127</a:t>
            </a:fld>
            <a:endParaRPr lang="en-US" dirty="0"/>
          </a:p>
        </p:txBody>
      </p:sp>
    </p:spTree>
    <p:extLst>
      <p:ext uri="{BB962C8B-B14F-4D97-AF65-F5344CB8AC3E}">
        <p14:creationId xmlns:p14="http://schemas.microsoft.com/office/powerpoint/2010/main" val="24703046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128</a:t>
            </a:fld>
            <a:endParaRPr lang="en-US" dirty="0"/>
          </a:p>
        </p:txBody>
      </p:sp>
    </p:spTree>
    <p:extLst>
      <p:ext uri="{BB962C8B-B14F-4D97-AF65-F5344CB8AC3E}">
        <p14:creationId xmlns:p14="http://schemas.microsoft.com/office/powerpoint/2010/main" val="55687495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129</a:t>
            </a:fld>
            <a:endParaRPr lang="en-US" dirty="0"/>
          </a:p>
        </p:txBody>
      </p:sp>
    </p:spTree>
    <p:extLst>
      <p:ext uri="{BB962C8B-B14F-4D97-AF65-F5344CB8AC3E}">
        <p14:creationId xmlns:p14="http://schemas.microsoft.com/office/powerpoint/2010/main" val="4284271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Relationship is analogous to how an Excel VLOOKUP function brings two tables together</a:t>
            </a:r>
            <a:endParaRPr lang="en-US" sz="1200" dirty="0">
              <a:ln w="0"/>
              <a:effectLst>
                <a:outerShdw blurRad="38100" dist="19050" dir="2700000" algn="tl" rotWithShape="0">
                  <a:schemeClr val="dk1">
                    <a:alpha val="40000"/>
                  </a:schemeClr>
                </a:outerShdw>
              </a:effectLst>
            </a:endParaRPr>
          </a:p>
          <a:p>
            <a:endParaRPr lang="en-US" dirty="0"/>
          </a:p>
          <a:p>
            <a:r>
              <a:rPr lang="en-US" dirty="0"/>
              <a:t>Can observe which side is the many (*) and which is the one (1) - CARDINALITY</a:t>
            </a:r>
          </a:p>
          <a:p>
            <a:endParaRPr lang="en-US" dirty="0"/>
          </a:p>
          <a:p>
            <a:r>
              <a:rPr lang="en-US" dirty="0"/>
              <a:t>When you draw the relationship, Desktop</a:t>
            </a:r>
            <a:r>
              <a:rPr lang="en-US" baseline="0" dirty="0"/>
              <a:t> does several heuristic things</a:t>
            </a:r>
          </a:p>
          <a:p>
            <a:pPr marL="171450" indent="-171450">
              <a:buFont typeface="Arial" panose="020B0604020202020204" pitchFamily="34" charset="0"/>
              <a:buChar char="•"/>
            </a:pPr>
            <a:r>
              <a:rPr lang="en-US" baseline="0" dirty="0"/>
              <a:t>It checks that one side of the relationship is the “One”  and the other is the “Many”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Directions of Relationship</a:t>
            </a:r>
          </a:p>
          <a:p>
            <a:pPr marL="628650" lvl="1" indent="-171450">
              <a:buFont typeface="Arial" panose="020B0604020202020204" pitchFamily="34" charset="0"/>
              <a:buChar char="•"/>
            </a:pPr>
            <a:r>
              <a:rPr lang="en-US" baseline="0" dirty="0"/>
              <a:t>Uni-directional are created by default and allows filters to get passed from attribute (dim) table to the Fact</a:t>
            </a:r>
          </a:p>
          <a:p>
            <a:pPr marL="628650" lvl="1" indent="-171450">
              <a:buFont typeface="Arial" panose="020B0604020202020204" pitchFamily="34" charset="0"/>
              <a:buChar char="•"/>
            </a:pPr>
            <a:r>
              <a:rPr lang="en-US" dirty="0"/>
              <a:t>Bi-Directional</a:t>
            </a:r>
            <a:r>
              <a:rPr lang="en-US" baseline="0" dirty="0"/>
              <a:t> relationship allow you to pass filters in both directions</a:t>
            </a:r>
          </a:p>
          <a:p>
            <a:pPr marL="1085850" lvl="2" indent="-171450">
              <a:buFont typeface="Arial" panose="020B0604020202020204" pitchFamily="34" charset="0"/>
              <a:buChar char="•"/>
            </a:pPr>
            <a:r>
              <a:rPr lang="en-US" baseline="0" dirty="0"/>
              <a:t>This is different than Many to Many</a:t>
            </a:r>
          </a:p>
          <a:p>
            <a:pPr marL="1085850" lvl="2" indent="-171450">
              <a:buFont typeface="Arial" panose="020B0604020202020204" pitchFamily="34" charset="0"/>
              <a:buChar char="•"/>
            </a:pPr>
            <a:r>
              <a:rPr lang="en-US" baseline="0" dirty="0"/>
              <a:t>There is a significant performance penalty for Bi-Directional filtering</a:t>
            </a:r>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a:t>
            </a:fld>
            <a:endParaRPr lang="en-US" dirty="0"/>
          </a:p>
        </p:txBody>
      </p:sp>
    </p:spTree>
    <p:extLst>
      <p:ext uri="{BB962C8B-B14F-4D97-AF65-F5344CB8AC3E}">
        <p14:creationId xmlns:p14="http://schemas.microsoft.com/office/powerpoint/2010/main" val="26436098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130</a:t>
            </a:fld>
            <a:endParaRPr lang="en-US" dirty="0"/>
          </a:p>
        </p:txBody>
      </p:sp>
    </p:spTree>
    <p:extLst>
      <p:ext uri="{BB962C8B-B14F-4D97-AF65-F5344CB8AC3E}">
        <p14:creationId xmlns:p14="http://schemas.microsoft.com/office/powerpoint/2010/main" val="107763037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r>
              <a:rPr lang="en-US" dirty="0"/>
              <a:t>Which has the better result? Given the option use calculate, same results and performance </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131</a:t>
            </a:fld>
            <a:endParaRPr lang="en-US" dirty="0"/>
          </a:p>
        </p:txBody>
      </p:sp>
    </p:spTree>
    <p:extLst>
      <p:ext uri="{BB962C8B-B14F-4D97-AF65-F5344CB8AC3E}">
        <p14:creationId xmlns:p14="http://schemas.microsoft.com/office/powerpoint/2010/main" val="33561322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Additional calculations to discuss commonly used scenarios</a:t>
            </a:r>
          </a:p>
          <a:p>
            <a:r>
              <a:rPr lang="en-US" dirty="0"/>
              <a:t>Calculates</a:t>
            </a:r>
            <a:r>
              <a:rPr lang="en-US" baseline="0" dirty="0"/>
              <a:t> based on same day in prior month</a:t>
            </a:r>
          </a:p>
          <a:p>
            <a:endParaRPr lang="en-US" baseline="0" dirty="0"/>
          </a:p>
          <a:p>
            <a:r>
              <a:rPr lang="en-US" baseline="0" dirty="0"/>
              <a:t>MoM – Month over Month</a:t>
            </a:r>
          </a:p>
          <a:p>
            <a:endParaRPr lang="en-US" baseline="0" dirty="0"/>
          </a:p>
          <a:p>
            <a:r>
              <a:rPr lang="en-US" baseline="0" dirty="0"/>
              <a:t>*****************</a:t>
            </a:r>
          </a:p>
          <a:p>
            <a:r>
              <a:rPr lang="en-US" baseline="0" dirty="0"/>
              <a:t>Best practice – if there is division use Divide </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132</a:t>
            </a:fld>
            <a:endParaRPr lang="en-US" dirty="0"/>
          </a:p>
        </p:txBody>
      </p:sp>
    </p:spTree>
    <p:extLst>
      <p:ext uri="{BB962C8B-B14F-4D97-AF65-F5344CB8AC3E}">
        <p14:creationId xmlns:p14="http://schemas.microsoft.com/office/powerpoint/2010/main" val="383423540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commonly used scenario</a:t>
            </a:r>
          </a:p>
          <a:p>
            <a:endParaRPr lang="en-US" dirty="0"/>
          </a:p>
          <a:p>
            <a:r>
              <a:rPr lang="en-US" dirty="0"/>
              <a:t>Calculates</a:t>
            </a:r>
            <a:r>
              <a:rPr lang="en-US" baseline="0" dirty="0"/>
              <a:t> based on same day in prior month – Discuss usage of DATESINPERIOD and LASTDATE</a:t>
            </a:r>
          </a:p>
          <a:p>
            <a:endParaRPr lang="en-US" baseline="0" dirty="0"/>
          </a:p>
          <a:p>
            <a:r>
              <a:rPr lang="en-US" baseline="0" dirty="0"/>
              <a:t>***************</a:t>
            </a:r>
          </a:p>
          <a:p>
            <a:r>
              <a:rPr lang="en-US" baseline="0" dirty="0"/>
              <a:t>Add more steps to calculate and how it adds up to this result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133</a:t>
            </a:fld>
            <a:endParaRPr lang="en-US" dirty="0"/>
          </a:p>
        </p:txBody>
      </p:sp>
    </p:spTree>
    <p:extLst>
      <p:ext uri="{BB962C8B-B14F-4D97-AF65-F5344CB8AC3E}">
        <p14:creationId xmlns:p14="http://schemas.microsoft.com/office/powerpoint/2010/main" val="7700110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134</a:t>
            </a:fld>
            <a:endParaRPr lang="en-US" dirty="0"/>
          </a:p>
        </p:txBody>
      </p:sp>
    </p:spTree>
    <p:extLst>
      <p:ext uri="{BB962C8B-B14F-4D97-AF65-F5344CB8AC3E}">
        <p14:creationId xmlns:p14="http://schemas.microsoft.com/office/powerpoint/2010/main" val="38854820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135</a:t>
            </a:fld>
            <a:endParaRPr lang="en-US" dirty="0"/>
          </a:p>
        </p:txBody>
      </p:sp>
    </p:spTree>
    <p:extLst>
      <p:ext uri="{BB962C8B-B14F-4D97-AF65-F5344CB8AC3E}">
        <p14:creationId xmlns:p14="http://schemas.microsoft.com/office/powerpoint/2010/main" val="30495218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136</a:t>
            </a:fld>
            <a:endParaRPr lang="en-US" dirty="0"/>
          </a:p>
        </p:txBody>
      </p:sp>
    </p:spTree>
    <p:extLst>
      <p:ext uri="{BB962C8B-B14F-4D97-AF65-F5344CB8AC3E}">
        <p14:creationId xmlns:p14="http://schemas.microsoft.com/office/powerpoint/2010/main" val="2910116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137</a:t>
            </a:fld>
            <a:endParaRPr lang="en-US" dirty="0"/>
          </a:p>
        </p:txBody>
      </p:sp>
    </p:spTree>
    <p:extLst>
      <p:ext uri="{BB962C8B-B14F-4D97-AF65-F5344CB8AC3E}">
        <p14:creationId xmlns:p14="http://schemas.microsoft.com/office/powerpoint/2010/main" val="35590781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using a variable, you can get the same outcome, but in a more readable way. In addition, the result of the expression is stored in the variable upon declaration. It doesn’t have to be recalculated each time it is used, as it would without using a variable. This can improve the measure’s performance.</a:t>
            </a:r>
          </a:p>
          <a:p>
            <a:endParaRPr lang="en-US" sz="1200" b="0" i="0" kern="1200" baseline="0" dirty="0">
              <a:solidFill>
                <a:schemeClr val="tx1"/>
              </a:solidFill>
              <a:effectLst/>
              <a:latin typeface="+mn-lt"/>
              <a:ea typeface="+mn-ea"/>
              <a:cs typeface="+mn-cs"/>
            </a:endParaRPr>
          </a:p>
          <a:p>
            <a:r>
              <a:rPr lang="en-US" dirty="0">
                <a:hlinkClick r:id="rId3"/>
              </a:rPr>
              <a:t>https://docs.microsoft.com/en-us/dax/var-dax</a:t>
            </a:r>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138</a:t>
            </a:fld>
            <a:endParaRPr lang="en-US" dirty="0"/>
          </a:p>
        </p:txBody>
      </p:sp>
    </p:spTree>
    <p:extLst>
      <p:ext uri="{BB962C8B-B14F-4D97-AF65-F5344CB8AC3E}">
        <p14:creationId xmlns:p14="http://schemas.microsoft.com/office/powerpoint/2010/main" val="41540291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Emphasizing what is covered in Slide 66</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139</a:t>
            </a:fld>
            <a:endParaRPr lang="en-US" dirty="0"/>
          </a:p>
        </p:txBody>
      </p:sp>
    </p:spTree>
    <p:extLst>
      <p:ext uri="{BB962C8B-B14F-4D97-AF65-F5344CB8AC3E}">
        <p14:creationId xmlns:p14="http://schemas.microsoft.com/office/powerpoint/2010/main" val="2415625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Flat or denormalized schema for the data model </a:t>
            </a:r>
          </a:p>
          <a:p>
            <a:r>
              <a:rPr lang="en-US" dirty="0"/>
              <a:t>Ask if anyone knows audience engagement </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a:t>
            </a:fld>
            <a:endParaRPr lang="en-US" dirty="0"/>
          </a:p>
        </p:txBody>
      </p:sp>
    </p:spTree>
    <p:extLst>
      <p:ext uri="{BB962C8B-B14F-4D97-AF65-F5344CB8AC3E}">
        <p14:creationId xmlns:p14="http://schemas.microsoft.com/office/powerpoint/2010/main" val="39826518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covered in Slide 133, 134 and 135 this is a combination of using variables, using DIVIDE function and creating efficient measures where blanks are filtered out improving query efficiency</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140</a:t>
            </a:fld>
            <a:endParaRPr lang="en-US" dirty="0"/>
          </a:p>
        </p:txBody>
      </p:sp>
    </p:spTree>
    <p:extLst>
      <p:ext uri="{BB962C8B-B14F-4D97-AF65-F5344CB8AC3E}">
        <p14:creationId xmlns:p14="http://schemas.microsoft.com/office/powerpoint/2010/main" val="223104218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Typically data modelers convert blanks to zeros:</a:t>
            </a:r>
          </a:p>
          <a:p>
            <a:r>
              <a:rPr lang="en-US" baseline="0" dirty="0"/>
              <a:t>	While loading data in Power Query</a:t>
            </a:r>
          </a:p>
          <a:p>
            <a:r>
              <a:rPr lang="en-US" baseline="0" dirty="0"/>
              <a:t>	In Measures to display 0 instead of blanks slowing down the measure</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141</a:t>
            </a:fld>
            <a:endParaRPr lang="en-US" dirty="0"/>
          </a:p>
        </p:txBody>
      </p:sp>
    </p:spTree>
    <p:extLst>
      <p:ext uri="{BB962C8B-B14F-4D97-AF65-F5344CB8AC3E}">
        <p14:creationId xmlns:p14="http://schemas.microsoft.com/office/powerpoint/2010/main" val="34428944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SELECTEDVALUE AND HASONEVALUE is discussed in slide 107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function SELECTEDVALUE returns the value of the column reference passed as first argument if it is the only value available in the filter context, otherwise it returns blank or the default value passed as second argument</a:t>
            </a:r>
          </a:p>
          <a:p>
            <a:endParaRPr lang="en-US" sz="1200" b="0" i="0" kern="1200" baseline="0" dirty="0">
              <a:solidFill>
                <a:schemeClr val="tx1"/>
              </a:solidFill>
              <a:effectLst/>
              <a:latin typeface="+mn-lt"/>
              <a:ea typeface="+mn-ea"/>
              <a:cs typeface="+mn-cs"/>
            </a:endParaRPr>
          </a:p>
          <a:p>
            <a:r>
              <a:rPr lang="en-US" baseline="0" dirty="0"/>
              <a:t>Mostly used in slicer selection. </a:t>
            </a:r>
            <a:r>
              <a:rPr lang="en-US" baseline="0" dirty="0" err="1"/>
              <a:t>E,g</a:t>
            </a:r>
            <a:r>
              <a:rPr lang="en-US" baseline="0" dirty="0"/>
              <a:t>, measure is calculated when only one value is selected in slicer</a:t>
            </a:r>
          </a:p>
          <a:p>
            <a:endParaRPr lang="en-US" baseline="0" dirty="0"/>
          </a:p>
          <a:p>
            <a:r>
              <a:rPr lang="en-US" dirty="0">
                <a:hlinkClick r:id="rId3"/>
              </a:rPr>
              <a:t>https://www.sqlbi.com/articles/using-the-selectedvalue-function-in-dax/</a:t>
            </a:r>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142</a:t>
            </a:fld>
            <a:endParaRPr lang="en-US" dirty="0"/>
          </a:p>
        </p:txBody>
      </p:sp>
    </p:spTree>
    <p:extLst>
      <p:ext uri="{BB962C8B-B14F-4D97-AF65-F5344CB8AC3E}">
        <p14:creationId xmlns:p14="http://schemas.microsoft.com/office/powerpoint/2010/main" val="18320511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 follow up to slide 139. </a:t>
            </a:r>
          </a:p>
          <a:p>
            <a:r>
              <a:rPr lang="en-US" baseline="0" dirty="0"/>
              <a:t>Typically HASONEVALUE and VALUES are used together. Instead you can use SELECTEDVALUE </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143</a:t>
            </a:fld>
            <a:endParaRPr lang="en-US" dirty="0"/>
          </a:p>
        </p:txBody>
      </p:sp>
    </p:spTree>
    <p:extLst>
      <p:ext uri="{BB962C8B-B14F-4D97-AF65-F5344CB8AC3E}">
        <p14:creationId xmlns:p14="http://schemas.microsoft.com/office/powerpoint/2010/main" val="355152397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Blank() is covered in Slide 106</a:t>
            </a:r>
          </a:p>
          <a:p>
            <a:r>
              <a:rPr lang="en-US" baseline="0" dirty="0"/>
              <a:t>Values() is covered in Slide 107</a:t>
            </a:r>
          </a:p>
          <a:p>
            <a:r>
              <a:rPr lang="en-US" dirty="0">
                <a:hlinkClick r:id="rId3"/>
              </a:rPr>
              <a:t>https://www.sqlbi.com/blog/marco/2011/03/08/difference-between-distinct-and-values-in-dax/</a:t>
            </a:r>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144</a:t>
            </a:fld>
            <a:endParaRPr lang="en-US" dirty="0"/>
          </a:p>
        </p:txBody>
      </p:sp>
    </p:spTree>
    <p:extLst>
      <p:ext uri="{BB962C8B-B14F-4D97-AF65-F5344CB8AC3E}">
        <p14:creationId xmlns:p14="http://schemas.microsoft.com/office/powerpoint/2010/main" val="11733664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Usage example</a:t>
            </a:r>
          </a:p>
          <a:p>
            <a:r>
              <a:rPr lang="en-US" sz="1200" b="0" i="0" kern="1200" dirty="0">
                <a:solidFill>
                  <a:schemeClr val="tx1"/>
                </a:solidFill>
                <a:effectLst/>
                <a:latin typeface="+mn-lt"/>
                <a:ea typeface="+mn-ea"/>
                <a:cs typeface="+mn-cs"/>
              </a:rPr>
              <a:t>Measure= IFERROR([Measure 1] / [Measure 2], 0, [Measure 1] / [Measure 2])</a:t>
            </a:r>
          </a:p>
          <a:p>
            <a:r>
              <a:rPr lang="en-US" sz="1200" b="0" i="0" kern="1200" dirty="0">
                <a:solidFill>
                  <a:schemeClr val="tx1"/>
                </a:solidFill>
                <a:effectLst/>
                <a:latin typeface="+mn-lt"/>
                <a:ea typeface="+mn-ea"/>
                <a:cs typeface="+mn-cs"/>
              </a:rPr>
              <a:t>Or in a calculate column:</a:t>
            </a:r>
          </a:p>
          <a:p>
            <a:r>
              <a:rPr lang="en-US" sz="1200" b="0" i="0" kern="1200" dirty="0">
                <a:solidFill>
                  <a:schemeClr val="tx1"/>
                </a:solidFill>
                <a:effectLst/>
                <a:latin typeface="+mn-lt"/>
                <a:ea typeface="+mn-ea"/>
                <a:cs typeface="+mn-cs"/>
              </a:rPr>
              <a:t>=IFERROR(SEARCH(“RP*”,</a:t>
            </a:r>
            <a:r>
              <a:rPr lang="en-US" sz="1200" b="0" i="0" kern="1200" dirty="0" err="1">
                <a:solidFill>
                  <a:schemeClr val="tx1"/>
                </a:solidFill>
                <a:effectLst/>
                <a:latin typeface="+mn-lt"/>
                <a:ea typeface="+mn-ea"/>
                <a:cs typeface="+mn-cs"/>
              </a:rPr>
              <a:t>DimProduct</a:t>
            </a:r>
            <a:r>
              <a:rPr lang="en-US" sz="1200" b="0" i="0" kern="1200" dirty="0">
                <a:solidFill>
                  <a:schemeClr val="tx1"/>
                </a:solidFill>
                <a:effectLst/>
                <a:latin typeface="+mn-lt"/>
                <a:ea typeface="+mn-ea"/>
                <a:cs typeface="+mn-cs"/>
              </a:rPr>
              <a:t>[Product]),-1)</a:t>
            </a:r>
          </a:p>
          <a:p>
            <a:endParaRPr lang="en-US" baseline="0" dirty="0"/>
          </a:p>
          <a:p>
            <a:r>
              <a:rPr lang="en-US" baseline="0" dirty="0"/>
              <a:t>If DAX measure has multiple steps and there is a check for error. E.g. If there is an error do X else do Y. Logically this is correct but slows down the measure</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145</a:t>
            </a:fld>
            <a:endParaRPr lang="en-US" dirty="0"/>
          </a:p>
        </p:txBody>
      </p:sp>
    </p:spTree>
    <p:extLst>
      <p:ext uri="{BB962C8B-B14F-4D97-AF65-F5344CB8AC3E}">
        <p14:creationId xmlns:p14="http://schemas.microsoft.com/office/powerpoint/2010/main" val="31831614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https://xxlbi.com/blog/different-blanks-in-dax/</a:t>
            </a:r>
            <a:endParaRPr lang="en-US" dirty="0"/>
          </a:p>
          <a:p>
            <a:r>
              <a:rPr lang="en-US" dirty="0">
                <a:hlinkClick r:id="rId4"/>
              </a:rPr>
              <a:t>https://www.sqlbi.com/articles/blank-handling-in-dax/</a:t>
            </a:r>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146</a:t>
            </a:fld>
            <a:endParaRPr lang="en-US" dirty="0"/>
          </a:p>
        </p:txBody>
      </p:sp>
    </p:spTree>
    <p:extLst>
      <p:ext uri="{BB962C8B-B14F-4D97-AF65-F5344CB8AC3E}">
        <p14:creationId xmlns:p14="http://schemas.microsoft.com/office/powerpoint/2010/main" val="23283569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Slide 81-83</a:t>
            </a:r>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147</a:t>
            </a:fld>
            <a:endParaRPr lang="en-US" dirty="0"/>
          </a:p>
        </p:txBody>
      </p:sp>
    </p:spTree>
    <p:extLst>
      <p:ext uri="{BB962C8B-B14F-4D97-AF65-F5344CB8AC3E}">
        <p14:creationId xmlns:p14="http://schemas.microsoft.com/office/powerpoint/2010/main" val="89941174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https://www.sqlbi.com/blog/marco/2020/02/02/using-summarizecolumns-instead-of-summarize-in-dax-powerbi-ssas-tabular/</a:t>
            </a:r>
            <a:endParaRPr lang="en-US" dirty="0"/>
          </a:p>
          <a:p>
            <a:r>
              <a:rPr lang="en-US" dirty="0">
                <a:hlinkClick r:id="rId4"/>
              </a:rPr>
              <a:t>https://dax.guide/summarizecolumns/</a:t>
            </a:r>
            <a:endParaRPr lang="en-US" dirty="0"/>
          </a:p>
          <a:p>
            <a:r>
              <a:rPr lang="en-US" dirty="0">
                <a:hlinkClick r:id="rId5"/>
              </a:rPr>
              <a:t>https://docs.microsoft.com/en-us/dax/summarizecolumns-function-dax</a:t>
            </a:r>
            <a:endParaRPr lang="en-US" dirty="0"/>
          </a:p>
          <a:p>
            <a:endParaRPr lang="en-US" baseline="0" dirty="0"/>
          </a:p>
          <a:p>
            <a:r>
              <a:rPr lang="en-US" baseline="0" dirty="0" err="1"/>
              <a:t>SummarizeExample</a:t>
            </a:r>
            <a:r>
              <a:rPr lang="en-US" baseline="0" dirty="0"/>
              <a:t> =</a:t>
            </a:r>
          </a:p>
          <a:p>
            <a:r>
              <a:rPr lang="en-US" baseline="0" dirty="0"/>
              <a:t>SUMMARIZECOLUMNS (</a:t>
            </a:r>
          </a:p>
          <a:p>
            <a:r>
              <a:rPr lang="en-US" baseline="0" dirty="0"/>
              <a:t>    </a:t>
            </a:r>
            <a:r>
              <a:rPr lang="en-US" baseline="0" dirty="0" err="1"/>
              <a:t>DateDim</a:t>
            </a:r>
            <a:r>
              <a:rPr lang="en-US" baseline="0" dirty="0"/>
              <a:t>[Year],</a:t>
            </a:r>
          </a:p>
          <a:p>
            <a:r>
              <a:rPr lang="en-US" baseline="0" dirty="0"/>
              <a:t>    </a:t>
            </a:r>
            <a:r>
              <a:rPr lang="en-US" baseline="0" dirty="0" err="1"/>
              <a:t>ProductDim</a:t>
            </a:r>
            <a:r>
              <a:rPr lang="en-US" baseline="0" dirty="0"/>
              <a:t>[Price Band],</a:t>
            </a:r>
          </a:p>
          <a:p>
            <a:r>
              <a:rPr lang="en-US" baseline="0" dirty="0"/>
              <a:t>    "Sales Amount", SUMX ( Sales, Sales[Units] * RELATED ( </a:t>
            </a:r>
            <a:r>
              <a:rPr lang="en-US" baseline="0" dirty="0" err="1"/>
              <a:t>ProductDim</a:t>
            </a:r>
            <a:r>
              <a:rPr lang="en-US" baseline="0" dirty="0"/>
              <a:t>[Unit Cost] ) )</a:t>
            </a:r>
          </a:p>
          <a:p>
            <a:r>
              <a:rPr lang="en-US" baseline="0" dirty="0"/>
              <a:t>)</a:t>
            </a:r>
          </a:p>
          <a:p>
            <a:endParaRPr lang="en-US" baseline="0" dirty="0"/>
          </a:p>
          <a:p>
            <a:r>
              <a:rPr lang="en-US" baseline="0" dirty="0"/>
              <a:t>*********************************</a:t>
            </a:r>
          </a:p>
          <a:p>
            <a:r>
              <a:rPr lang="en-US" baseline="0" dirty="0"/>
              <a:t>Even when only </a:t>
            </a:r>
            <a:r>
              <a:rPr lang="en-US" baseline="0" dirty="0" err="1"/>
              <a:t>powerview</a:t>
            </a:r>
            <a:r>
              <a:rPr lang="en-US" baseline="0" dirty="0"/>
              <a:t> was available it was using the </a:t>
            </a:r>
            <a:r>
              <a:rPr lang="en-US" baseline="0" dirty="0" err="1"/>
              <a:t>summarizecolumns</a:t>
            </a:r>
            <a:r>
              <a:rPr lang="en-US" baseline="0" dirty="0"/>
              <a:t>. It is more optimized than the Summarize(). This is a great performance improvement. </a:t>
            </a:r>
          </a:p>
          <a:p>
            <a:r>
              <a:rPr lang="en-US" baseline="0" dirty="0"/>
              <a:t>Look at the new functions that come up and see which performance enhancements needed. </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148</a:t>
            </a:fld>
            <a:endParaRPr lang="en-US" dirty="0"/>
          </a:p>
        </p:txBody>
      </p:sp>
    </p:spTree>
    <p:extLst>
      <p:ext uri="{BB962C8B-B14F-4D97-AF65-F5344CB8AC3E}">
        <p14:creationId xmlns:p14="http://schemas.microsoft.com/office/powerpoint/2010/main" val="368054873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https://www.sqlbi.com/articles/best-practices-using-summarize-and-addcolumns/</a:t>
            </a:r>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149</a:t>
            </a:fld>
            <a:endParaRPr lang="en-US" dirty="0"/>
          </a:p>
        </p:txBody>
      </p:sp>
    </p:spTree>
    <p:extLst>
      <p:ext uri="{BB962C8B-B14F-4D97-AF65-F5344CB8AC3E}">
        <p14:creationId xmlns:p14="http://schemas.microsoft.com/office/powerpoint/2010/main" val="153877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Excel with many V-Lookups</a:t>
            </a:r>
          </a:p>
          <a:p>
            <a:pPr marL="171450" indent="-171450">
              <a:buFont typeface="Arial" panose="020B0604020202020204" pitchFamily="34" charset="0"/>
              <a:buChar char="•"/>
            </a:pPr>
            <a:r>
              <a:rPr lang="en-US" baseline="0" dirty="0"/>
              <a:t>Denormalized are flattened versions where all attributes are copied into the same table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This is a requirement of a certain “T” competitor – and a major differentiator in the market</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If </a:t>
            </a:r>
            <a:r>
              <a:rPr lang="en-US" baseline="0" dirty="0" err="1"/>
              <a:t>denormalize</a:t>
            </a:r>
            <a:r>
              <a:rPr lang="en-US" baseline="0" dirty="0"/>
              <a:t> everything than it is a problem computing time will be very long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Update the slides – for the specific product, review the slide </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a:t>
            </a:fld>
            <a:endParaRPr lang="en-US" dirty="0"/>
          </a:p>
        </p:txBody>
      </p:sp>
    </p:spTree>
    <p:extLst>
      <p:ext uri="{BB962C8B-B14F-4D97-AF65-F5344CB8AC3E}">
        <p14:creationId xmlns:p14="http://schemas.microsoft.com/office/powerpoint/2010/main" val="81536657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String manipulation example: To deal with data not in the right format. E.g. Usernames, getting a substring (remove @emailaddress) to use in a measure. This reduces measure performance</a:t>
            </a:r>
          </a:p>
          <a:p>
            <a:r>
              <a:rPr lang="en-US" baseline="0" dirty="0"/>
              <a:t>We have used string manipulation to create header (</a:t>
            </a:r>
            <a:r>
              <a:rPr lang="en-US" baseline="0" dirty="0" err="1"/>
              <a:t>SelectedValue</a:t>
            </a:r>
            <a:r>
              <a:rPr lang="en-US" baseline="0" dirty="0"/>
              <a:t> page in report). This is ok, because it’s a simple measure. But if you dealing with large volume of data, reduces performance. Be careful where you use it.</a:t>
            </a:r>
          </a:p>
          <a:p>
            <a:endParaRPr lang="en-US" baseline="0" dirty="0"/>
          </a:p>
          <a:p>
            <a:endParaRPr lang="en-US" baseline="0" dirty="0"/>
          </a:p>
          <a:p>
            <a:r>
              <a:rPr lang="en-US" baseline="0" dirty="0"/>
              <a:t>*******************</a:t>
            </a:r>
          </a:p>
          <a:p>
            <a:r>
              <a:rPr lang="en-US" baseline="0" dirty="0"/>
              <a:t>Example of taking a measure value and show if it is increasing or decreasing </a:t>
            </a:r>
          </a:p>
          <a:p>
            <a:endParaRPr lang="en-US"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150</a:t>
            </a:fld>
            <a:endParaRPr lang="en-US" dirty="0"/>
          </a:p>
        </p:txBody>
      </p:sp>
    </p:spTree>
    <p:extLst>
      <p:ext uri="{BB962C8B-B14F-4D97-AF65-F5344CB8AC3E}">
        <p14:creationId xmlns:p14="http://schemas.microsoft.com/office/powerpoint/2010/main" val="269129259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https://docs.microsoft.com/en-us/power-bi/desktop-performance-analyzer</a:t>
            </a:r>
            <a:endParaRPr lang="en-US"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151</a:t>
            </a:fld>
            <a:endParaRPr lang="en-US" dirty="0"/>
          </a:p>
        </p:txBody>
      </p:sp>
    </p:spTree>
    <p:extLst>
      <p:ext uri="{BB962C8B-B14F-4D97-AF65-F5344CB8AC3E}">
        <p14:creationId xmlns:p14="http://schemas.microsoft.com/office/powerpoint/2010/main" val="33350157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152</a:t>
            </a:fld>
            <a:endParaRPr lang="en-US" dirty="0"/>
          </a:p>
        </p:txBody>
      </p:sp>
    </p:spTree>
    <p:extLst>
      <p:ext uri="{BB962C8B-B14F-4D97-AF65-F5344CB8AC3E}">
        <p14:creationId xmlns:p14="http://schemas.microsoft.com/office/powerpoint/2010/main" val="34263723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a:t>
            </a:r>
            <a:r>
              <a:rPr lang="en-US" baseline="0" dirty="0"/>
              <a:t> Support Resources for Microsoft</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153</a:t>
            </a:fld>
            <a:endParaRPr lang="en-US" dirty="0"/>
          </a:p>
        </p:txBody>
      </p:sp>
    </p:spTree>
    <p:extLst>
      <p:ext uri="{BB962C8B-B14F-4D97-AF65-F5344CB8AC3E}">
        <p14:creationId xmlns:p14="http://schemas.microsoft.com/office/powerpoint/2010/main" val="42052281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154</a:t>
            </a:fld>
            <a:endParaRPr lang="en-US" dirty="0"/>
          </a:p>
        </p:txBody>
      </p:sp>
    </p:spTree>
    <p:extLst>
      <p:ext uri="{BB962C8B-B14F-4D97-AF65-F5344CB8AC3E}">
        <p14:creationId xmlns:p14="http://schemas.microsoft.com/office/powerpoint/2010/main" val="321802092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155</a:t>
            </a:fld>
            <a:endParaRPr lang="en-US" dirty="0"/>
          </a:p>
        </p:txBody>
      </p:sp>
    </p:spTree>
    <p:extLst>
      <p:ext uri="{BB962C8B-B14F-4D97-AF65-F5344CB8AC3E}">
        <p14:creationId xmlns:p14="http://schemas.microsoft.com/office/powerpoint/2010/main" val="266791056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156</a:t>
            </a:fld>
            <a:endParaRPr lang="en-US" dirty="0"/>
          </a:p>
        </p:txBody>
      </p:sp>
    </p:spTree>
    <p:extLst>
      <p:ext uri="{BB962C8B-B14F-4D97-AF65-F5344CB8AC3E}">
        <p14:creationId xmlns:p14="http://schemas.microsoft.com/office/powerpoint/2010/main" val="316812926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157</a:t>
            </a:fld>
            <a:endParaRPr lang="en-US" dirty="0"/>
          </a:p>
        </p:txBody>
      </p:sp>
    </p:spTree>
    <p:extLst>
      <p:ext uri="{BB962C8B-B14F-4D97-AF65-F5344CB8AC3E}">
        <p14:creationId xmlns:p14="http://schemas.microsoft.com/office/powerpoint/2010/main" val="167177274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158</a:t>
            </a:fld>
            <a:endParaRPr lang="en-US" dirty="0"/>
          </a:p>
        </p:txBody>
      </p:sp>
    </p:spTree>
    <p:extLst>
      <p:ext uri="{BB962C8B-B14F-4D97-AF65-F5344CB8AC3E}">
        <p14:creationId xmlns:p14="http://schemas.microsoft.com/office/powerpoint/2010/main" val="21525790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159</a:t>
            </a:fld>
            <a:endParaRPr lang="en-US" dirty="0"/>
          </a:p>
        </p:txBody>
      </p:sp>
    </p:spTree>
    <p:extLst>
      <p:ext uri="{BB962C8B-B14F-4D97-AF65-F5344CB8AC3E}">
        <p14:creationId xmlns:p14="http://schemas.microsoft.com/office/powerpoint/2010/main" val="540314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By extracting the repeated attributes to dimension tables, you are lowering the amount of memory required by the data model.</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a:t>
            </a:fld>
            <a:endParaRPr lang="en-US" dirty="0"/>
          </a:p>
        </p:txBody>
      </p:sp>
    </p:spTree>
    <p:extLst>
      <p:ext uri="{BB962C8B-B14F-4D97-AF65-F5344CB8AC3E}">
        <p14:creationId xmlns:p14="http://schemas.microsoft.com/office/powerpoint/2010/main" val="20796062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160</a:t>
            </a:fld>
            <a:endParaRPr lang="en-US" dirty="0"/>
          </a:p>
        </p:txBody>
      </p:sp>
    </p:spTree>
    <p:extLst>
      <p:ext uri="{BB962C8B-B14F-4D97-AF65-F5344CB8AC3E}">
        <p14:creationId xmlns:p14="http://schemas.microsoft.com/office/powerpoint/2010/main" val="362022223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161</a:t>
            </a:fld>
            <a:endParaRPr lang="en-US" dirty="0"/>
          </a:p>
        </p:txBody>
      </p:sp>
    </p:spTree>
    <p:extLst>
      <p:ext uri="{BB962C8B-B14F-4D97-AF65-F5344CB8AC3E}">
        <p14:creationId xmlns:p14="http://schemas.microsoft.com/office/powerpoint/2010/main" val="192900767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162</a:t>
            </a:fld>
            <a:endParaRPr lang="en-US" dirty="0"/>
          </a:p>
        </p:txBody>
      </p:sp>
    </p:spTree>
    <p:extLst>
      <p:ext uri="{BB962C8B-B14F-4D97-AF65-F5344CB8AC3E}">
        <p14:creationId xmlns:p14="http://schemas.microsoft.com/office/powerpoint/2010/main" val="39728145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163</a:t>
            </a:fld>
            <a:endParaRPr lang="en-US" dirty="0"/>
          </a:p>
        </p:txBody>
      </p:sp>
    </p:spTree>
    <p:extLst>
      <p:ext uri="{BB962C8B-B14F-4D97-AF65-F5344CB8AC3E}">
        <p14:creationId xmlns:p14="http://schemas.microsoft.com/office/powerpoint/2010/main" val="320698863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Within one Filter argument</a:t>
            </a:r>
            <a:r>
              <a:rPr lang="en-US" baseline="0" dirty="0"/>
              <a:t>, you can use the double pipe “||” to “or” conditions together.  See the Example in YTD Revenue.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164</a:t>
            </a:fld>
            <a:endParaRPr lang="en-US" dirty="0"/>
          </a:p>
        </p:txBody>
      </p:sp>
    </p:spTree>
    <p:extLst>
      <p:ext uri="{BB962C8B-B14F-4D97-AF65-F5344CB8AC3E}">
        <p14:creationId xmlns:p14="http://schemas.microsoft.com/office/powerpoint/2010/main" val="282614607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Combines multiple concepts we have been talking about </a:t>
            </a:r>
          </a:p>
          <a:p>
            <a:endParaRPr lang="en-US" dirty="0"/>
          </a:p>
          <a:p>
            <a:r>
              <a:rPr lang="en-US" dirty="0"/>
              <a:t>This is an alternative to </a:t>
            </a:r>
            <a:r>
              <a:rPr lang="en-US" dirty="0" err="1"/>
              <a:t>RankX</a:t>
            </a:r>
            <a:r>
              <a:rPr lang="en-US" dirty="0"/>
              <a:t>  (if they have</a:t>
            </a:r>
            <a:r>
              <a:rPr lang="en-US" baseline="0" dirty="0"/>
              <a:t> same sales, they will have same rank)</a:t>
            </a:r>
          </a:p>
          <a:p>
            <a:endParaRPr lang="en-US" baseline="0" dirty="0"/>
          </a:p>
          <a:p>
            <a:pPr marL="228600" indent="-228600">
              <a:buAutoNum type="arabicParenR"/>
            </a:pPr>
            <a:r>
              <a:rPr lang="en-US" baseline="0" dirty="0"/>
              <a:t>Nesting the row Context with an iterator</a:t>
            </a:r>
          </a:p>
          <a:p>
            <a:pPr marL="228600" indent="-228600">
              <a:buAutoNum type="arabicParenR"/>
            </a:pPr>
            <a:r>
              <a:rPr lang="en-US" baseline="0" dirty="0"/>
              <a:t>Avoiding the EARLIER syntax</a:t>
            </a:r>
          </a:p>
          <a:p>
            <a:pPr marL="228600" indent="-228600">
              <a:buAutoNum type="arabicParenR"/>
            </a:pPr>
            <a:r>
              <a:rPr lang="en-US" baseline="0" dirty="0"/>
              <a:t>This is a “Lazy” calculation – performs the calculation one time and is used by the SUMX</a:t>
            </a:r>
          </a:p>
          <a:p>
            <a:endParaRPr lang="en-US"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165</a:t>
            </a:fld>
            <a:endParaRPr lang="en-US" dirty="0"/>
          </a:p>
        </p:txBody>
      </p:sp>
    </p:spTree>
    <p:extLst>
      <p:ext uri="{BB962C8B-B14F-4D97-AF65-F5344CB8AC3E}">
        <p14:creationId xmlns:p14="http://schemas.microsoft.com/office/powerpoint/2010/main" val="3635566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“Snowflaking” off tables can be very beneficial when your dimensions have several repeating attributes that can be extracted to their own table. </a:t>
            </a:r>
          </a:p>
          <a:p>
            <a:endParaRPr lang="en-US" dirty="0"/>
          </a:p>
          <a:p>
            <a:r>
              <a:rPr lang="en-US" dirty="0"/>
              <a:t>A zip code is associated</a:t>
            </a:r>
            <a:r>
              <a:rPr lang="en-US" baseline="0" dirty="0"/>
              <a:t> with multiple attributes</a:t>
            </a:r>
          </a:p>
          <a:p>
            <a:r>
              <a:rPr lang="en-US" baseline="0" dirty="0"/>
              <a:t>Talk about your own zip code and the richness associated with that particular zip</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a:t>
            </a:fld>
            <a:endParaRPr lang="en-US" dirty="0"/>
          </a:p>
        </p:txBody>
      </p:sp>
    </p:spTree>
    <p:extLst>
      <p:ext uri="{BB962C8B-B14F-4D97-AF65-F5344CB8AC3E}">
        <p14:creationId xmlns:p14="http://schemas.microsoft.com/office/powerpoint/2010/main" val="4074522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Keep in mind, your measures (calculations) should be placed on a fact table, but it really does not matter which one.  The key is that measures should not be placed on dimension tables.  </a:t>
            </a:r>
            <a:br>
              <a:rPr lang="en-US" sz="1200" dirty="0">
                <a:ln w="0"/>
              </a:rPr>
            </a:br>
            <a:endParaRPr lang="en-US" sz="1200" dirty="0">
              <a:ln w="0"/>
            </a:endParaRPr>
          </a:p>
          <a:p>
            <a:r>
              <a:rPr lang="en-US" sz="1200" dirty="0">
                <a:ln w="0"/>
              </a:rPr>
              <a:t>When you have a fact at the Month grain, like budget, you can create a calculated column which holds the first (or last) day of the month to use in creating the relationship.</a:t>
            </a:r>
          </a:p>
          <a:p>
            <a:endParaRPr lang="en-US" sz="1200" dirty="0">
              <a:ln w="0"/>
            </a:endParaRPr>
          </a:p>
          <a:p>
            <a:r>
              <a:rPr lang="en-US" sz="1200" dirty="0">
                <a:ln w="0"/>
              </a:rPr>
              <a:t>Emphasize that if the month id is unique a join can happen </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a:t>
            </a:fld>
            <a:endParaRPr lang="en-US" dirty="0"/>
          </a:p>
        </p:txBody>
      </p:sp>
    </p:spTree>
    <p:extLst>
      <p:ext uri="{BB962C8B-B14F-4D97-AF65-F5344CB8AC3E}">
        <p14:creationId xmlns:p14="http://schemas.microsoft.com/office/powerpoint/2010/main" val="2701804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a:t>
            </a:r>
            <a:r>
              <a:rPr lang="en-US" dirty="0" err="1"/>
              <a:t>powerbi</a:t>
            </a:r>
            <a:r>
              <a:rPr lang="en-US" dirty="0"/>
              <a:t> desktop tool </a:t>
            </a:r>
          </a:p>
          <a:p>
            <a:r>
              <a:rPr lang="en-US" dirty="0"/>
              <a:t>10 -15 minutes to explain </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a:t>
            </a:fld>
            <a:endParaRPr lang="en-US" dirty="0"/>
          </a:p>
        </p:txBody>
      </p:sp>
    </p:spTree>
    <p:extLst>
      <p:ext uri="{BB962C8B-B14F-4D97-AF65-F5344CB8AC3E}">
        <p14:creationId xmlns:p14="http://schemas.microsoft.com/office/powerpoint/2010/main" val="4191036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INSTRUCTORS:</a:t>
            </a:r>
          </a:p>
          <a:p>
            <a:r>
              <a:rPr lang="en-US" dirty="0"/>
              <a:t>Presentation notes are only provided when there’s relevant information beyond what is presented in the slide.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preparing for your class by watching the online course videos, found at </a:t>
            </a:r>
            <a:r>
              <a:rPr lang="en-US" dirty="0">
                <a:solidFill>
                  <a:srgbClr val="0000FF"/>
                </a:solidFill>
              </a:rPr>
              <a:t>https://aka.ms/deviad-online-course</a:t>
            </a:r>
          </a:p>
          <a:p>
            <a:endParaRPr lang="en-US" dirty="0"/>
          </a:p>
          <a:p>
            <a:r>
              <a:rPr lang="en-US" dirty="0"/>
              <a:t>To prepare a classroom presentation, please enter your instructor name and company.</a:t>
            </a:r>
          </a:p>
          <a:p>
            <a:r>
              <a:rPr lang="en-US" dirty="0"/>
              <a:t>To prepare for instructor demonstrations, you should complete all students labs. Be prepared to commit them to memory to demonstrate during class. If you don’t intend to deliver demonstrations, hide each demonstration slide (they precede each lab slide).</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a:t>
            </a:fld>
            <a:endParaRPr lang="en-US" dirty="0"/>
          </a:p>
        </p:txBody>
      </p:sp>
    </p:spTree>
    <p:extLst>
      <p:ext uri="{BB962C8B-B14F-4D97-AF65-F5344CB8AC3E}">
        <p14:creationId xmlns:p14="http://schemas.microsoft.com/office/powerpoint/2010/main" val="2518714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Quick note with 2 pictures Black Nav bar that shows a live connect doesn’t have the relationship or the data tab</a:t>
            </a:r>
          </a:p>
          <a:p>
            <a:r>
              <a:rPr lang="en-US" baseline="0" dirty="0"/>
              <a:t>Direct Query doesn’t have the Relationship option </a:t>
            </a:r>
          </a:p>
          <a:p>
            <a:r>
              <a:rPr lang="en-US" baseline="0" dirty="0"/>
              <a:t>Power BI currently supports both of the models</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a:t>
            </a:fld>
            <a:endParaRPr lang="en-US" dirty="0"/>
          </a:p>
        </p:txBody>
      </p:sp>
    </p:spTree>
    <p:extLst>
      <p:ext uri="{BB962C8B-B14F-4D97-AF65-F5344CB8AC3E}">
        <p14:creationId xmlns:p14="http://schemas.microsoft.com/office/powerpoint/2010/main" val="1552084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a:t>
            </a:fld>
            <a:endParaRPr lang="en-US" dirty="0"/>
          </a:p>
        </p:txBody>
      </p:sp>
    </p:spTree>
    <p:extLst>
      <p:ext uri="{BB962C8B-B14F-4D97-AF65-F5344CB8AC3E}">
        <p14:creationId xmlns:p14="http://schemas.microsoft.com/office/powerpoint/2010/main" val="3430465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22</a:t>
            </a:fld>
            <a:endParaRPr lang="en-US" dirty="0"/>
          </a:p>
        </p:txBody>
      </p:sp>
    </p:spTree>
    <p:extLst>
      <p:ext uri="{BB962C8B-B14F-4D97-AF65-F5344CB8AC3E}">
        <p14:creationId xmlns:p14="http://schemas.microsoft.com/office/powerpoint/2010/main" val="3274015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Combining Direct Query and import in a single Power BI dataset is supported (composite modeling).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few things to consider: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Removing fields—best practice is that if it isn’t a field you’re reporting on, think very carefully about whether it needs to be included in the model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Reducing the number of text fields with many unique values—see </a:t>
            </a:r>
            <a:r>
              <a:rPr lang="en-US" sz="1200" u="sng" kern="1200" dirty="0">
                <a:solidFill>
                  <a:schemeClr val="tx1"/>
                </a:solidFill>
                <a:effectLst/>
                <a:latin typeface="+mn-lt"/>
                <a:ea typeface="+mn-ea"/>
                <a:cs typeface="+mn-cs"/>
                <a:hlinkClick r:id="rId3"/>
              </a:rPr>
              <a:t>this whitepaper</a:t>
            </a:r>
            <a:r>
              <a:rPr lang="en-US" sz="1200" u="sng" kern="1200" dirty="0">
                <a:solidFill>
                  <a:schemeClr val="tx1"/>
                </a:solidFill>
                <a:effectLst/>
                <a:latin typeface="+mn-lt"/>
                <a:ea typeface="+mn-ea"/>
                <a:cs typeface="+mn-cs"/>
              </a:rPr>
              <a:t> (https://msdn.microsoft.com/en-us/library/dn393915.aspx) </a:t>
            </a:r>
            <a:r>
              <a:rPr lang="en-US" sz="1200" kern="1200" dirty="0">
                <a:solidFill>
                  <a:schemeClr val="tx1"/>
                </a:solidFill>
                <a:effectLst/>
                <a:latin typeface="+mn-lt"/>
                <a:ea typeface="+mn-ea"/>
                <a:cs typeface="+mn-cs"/>
              </a:rPr>
              <a:t> for more information on how tabular models compress data and what you can do to identify the worst offending fields and optimize compression or performance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Reducing the date range of data being brought in—it is common to see business users want to bring in all historical data—it’s worth asking whether their business has fundamentally changed in the last X years where trends from before X years are not relevant</a:t>
            </a:r>
            <a:endParaRPr lang="en-US" baseline="0" dirty="0"/>
          </a:p>
          <a:p>
            <a:endParaRPr lang="en-US" sz="1200" kern="1200" dirty="0">
              <a:solidFill>
                <a:schemeClr val="tx1"/>
              </a:solidFill>
              <a:effectLst/>
              <a:latin typeface="+mn-lt"/>
              <a:ea typeface="+mn-ea"/>
              <a:cs typeface="+mn-cs"/>
            </a:endParaRPr>
          </a:p>
          <a:p>
            <a:endParaRPr lang="en-US"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23</a:t>
            </a:fld>
            <a:endParaRPr lang="en-US" dirty="0"/>
          </a:p>
        </p:txBody>
      </p:sp>
    </p:spTree>
    <p:extLst>
      <p:ext uri="{BB962C8B-B14F-4D97-AF65-F5344CB8AC3E}">
        <p14:creationId xmlns:p14="http://schemas.microsoft.com/office/powerpoint/2010/main" val="3897212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24</a:t>
            </a:fld>
            <a:endParaRPr lang="en-US" dirty="0"/>
          </a:p>
        </p:txBody>
      </p:sp>
    </p:spTree>
    <p:extLst>
      <p:ext uri="{BB962C8B-B14F-4D97-AF65-F5344CB8AC3E}">
        <p14:creationId xmlns:p14="http://schemas.microsoft.com/office/powerpoint/2010/main" val="3998604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worth mentioning that the product team recommends DQ mode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in situations where low latency is the driving factor. If you have a situation where import is resulting in too large of a dataset, you should consider optimizing the data you are pulling into better take advantage of the tabular model’s in-memory columnar datastore that’s running in Power BI’s back 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Mention the live connect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Max capacity of </a:t>
            </a:r>
            <a:r>
              <a:rPr lang="en-US" sz="1200" kern="1200" dirty="0" err="1">
                <a:solidFill>
                  <a:schemeClr val="tx1"/>
                </a:solidFill>
                <a:effectLst/>
                <a:latin typeface="+mn-lt"/>
                <a:ea typeface="+mn-ea"/>
                <a:cs typeface="+mn-cs"/>
              </a:rPr>
              <a:t>usingPower</a:t>
            </a:r>
            <a:r>
              <a:rPr lang="en-US" sz="1200" kern="1200" dirty="0">
                <a:solidFill>
                  <a:schemeClr val="tx1"/>
                </a:solidFill>
                <a:effectLst/>
                <a:latin typeface="+mn-lt"/>
                <a:ea typeface="+mn-ea"/>
                <a:cs typeface="+mn-cs"/>
              </a:rPr>
              <a:t> BI– 12G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Premium to each core – slide updated by Siva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Reason to use analysis services – large amount of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refresh frequency </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25</a:t>
            </a:fld>
            <a:endParaRPr lang="en-US" dirty="0"/>
          </a:p>
        </p:txBody>
      </p:sp>
    </p:spTree>
    <p:extLst>
      <p:ext uri="{BB962C8B-B14F-4D97-AF65-F5344CB8AC3E}">
        <p14:creationId xmlns:p14="http://schemas.microsoft.com/office/powerpoint/2010/main" val="2120521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Separate file for the row oriented</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26</a:t>
            </a:fld>
            <a:endParaRPr lang="en-US" dirty="0"/>
          </a:p>
        </p:txBody>
      </p:sp>
    </p:spTree>
    <p:extLst>
      <p:ext uri="{BB962C8B-B14F-4D97-AF65-F5344CB8AC3E}">
        <p14:creationId xmlns:p14="http://schemas.microsoft.com/office/powerpoint/2010/main" val="3465472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Row is stored in</a:t>
            </a:r>
            <a:r>
              <a:rPr lang="en-US" baseline="0" dirty="0"/>
              <a:t> a separate “File”</a:t>
            </a:r>
          </a:p>
          <a:p>
            <a:endParaRPr lang="en-US" baseline="0" dirty="0"/>
          </a:p>
          <a:p>
            <a:r>
              <a:rPr lang="en-US" baseline="0" dirty="0"/>
              <a:t>How many files do I open to get the “total Sales”?</a:t>
            </a:r>
          </a:p>
          <a:p>
            <a:endParaRPr lang="en-US" baseline="0" dirty="0"/>
          </a:p>
          <a:p>
            <a:r>
              <a:rPr lang="en-US" baseline="0" dirty="0"/>
              <a:t>For ANALYTICAL - To get the total sales – it will only need to open ONE File</a:t>
            </a:r>
          </a:p>
          <a:p>
            <a:r>
              <a:rPr lang="en-US" baseline="0" dirty="0"/>
              <a:t>* Column based architecture is better for Analysis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27</a:t>
            </a:fld>
            <a:endParaRPr lang="en-US" dirty="0"/>
          </a:p>
        </p:txBody>
      </p:sp>
    </p:spTree>
    <p:extLst>
      <p:ext uri="{BB962C8B-B14F-4D97-AF65-F5344CB8AC3E}">
        <p14:creationId xmlns:p14="http://schemas.microsoft.com/office/powerpoint/2010/main" val="710050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tend to be</a:t>
            </a:r>
            <a:r>
              <a:rPr lang="en-US" baseline="0" dirty="0"/>
              <a:t> data “Hogs” -  which columns do you really need?</a:t>
            </a:r>
          </a:p>
          <a:p>
            <a:endParaRPr lang="en-US" baseline="0" dirty="0"/>
          </a:p>
          <a:p>
            <a:r>
              <a:rPr lang="en-US" baseline="0" dirty="0"/>
              <a:t>In a proper Star Schema, Dictionary Encoding would primary affect Dimension table, or text fields on Fact table (of which there should be few, if any).  </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28</a:t>
            </a:fld>
            <a:endParaRPr lang="en-US" dirty="0"/>
          </a:p>
        </p:txBody>
      </p:sp>
    </p:spTree>
    <p:extLst>
      <p:ext uri="{BB962C8B-B14F-4D97-AF65-F5344CB8AC3E}">
        <p14:creationId xmlns:p14="http://schemas.microsoft.com/office/powerpoint/2010/main" val="2084763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compression</a:t>
            </a:r>
            <a:r>
              <a:rPr lang="en-US" baseline="0" dirty="0"/>
              <a:t> technique which is used to compress black and white images.  The </a:t>
            </a:r>
            <a:r>
              <a:rPr lang="en-US" baseline="0" dirty="0" err="1"/>
              <a:t>PowerBI</a:t>
            </a:r>
            <a:r>
              <a:rPr lang="en-US" baseline="0" dirty="0"/>
              <a:t> team is using this same Run Length compression.  </a:t>
            </a:r>
          </a:p>
          <a:p>
            <a:endParaRPr lang="en-US" baseline="0" dirty="0"/>
          </a:p>
          <a:p>
            <a:r>
              <a:rPr lang="en-US" baseline="0" dirty="0"/>
              <a:t>If you have 10,00 TRUEs then 10,000 FALSEs, it will provide the best compression of the column</a:t>
            </a:r>
          </a:p>
          <a:p>
            <a:endParaRPr lang="en-US" baseline="0" dirty="0"/>
          </a:p>
          <a:p>
            <a:r>
              <a:rPr lang="en-US" baseline="0" dirty="0"/>
              <a:t>Memory compression and performance are directly related</a:t>
            </a:r>
          </a:p>
          <a:p>
            <a:endParaRPr lang="en-US" baseline="0" dirty="0"/>
          </a:p>
          <a:p>
            <a:r>
              <a:rPr lang="en-US" baseline="0" dirty="0"/>
              <a:t>Mention </a:t>
            </a:r>
            <a:r>
              <a:rPr lang="en-US" baseline="0" dirty="0" err="1"/>
              <a:t>Kaspers</a:t>
            </a:r>
            <a:r>
              <a:rPr lang="en-US" baseline="0" dirty="0"/>
              <a:t>’ calculation blog post to find out how your memory is used.  (Link in Post)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29</a:t>
            </a:fld>
            <a:endParaRPr lang="en-US" dirty="0"/>
          </a:p>
        </p:txBody>
      </p:sp>
    </p:spTree>
    <p:extLst>
      <p:ext uri="{BB962C8B-B14F-4D97-AF65-F5344CB8AC3E}">
        <p14:creationId xmlns:p14="http://schemas.microsoft.com/office/powerpoint/2010/main" val="3858431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Update </a:t>
            </a:r>
            <a:r>
              <a:rPr lang="en-US" sz="1200" b="1" dirty="0">
                <a:ln w="0"/>
              </a:rPr>
              <a:t>Title Slide</a:t>
            </a:r>
            <a:r>
              <a:rPr lang="en-US" sz="1200" dirty="0">
                <a:ln w="0"/>
              </a:rPr>
              <a:t>:</a:t>
            </a:r>
          </a:p>
          <a:p>
            <a:r>
              <a:rPr lang="en-US" sz="1200" dirty="0">
                <a:ln w="0"/>
              </a:rPr>
              <a:t>Instructor Name, Title &amp; Company</a:t>
            </a:r>
          </a:p>
          <a:p>
            <a:r>
              <a:rPr lang="en-US" sz="1200" dirty="0">
                <a:ln w="0"/>
              </a:rPr>
              <a:t>Instruct the students to copy the files (note, as the </a:t>
            </a:r>
            <a:r>
              <a:rPr lang="en-US" sz="1200" i="1" dirty="0">
                <a:ln w="0"/>
              </a:rPr>
              <a:t>Module 4 Lab: Creating Parameters and Paths</a:t>
            </a:r>
            <a:r>
              <a:rPr lang="en-US" sz="1200" dirty="0">
                <a:ln w="0"/>
              </a:rPr>
              <a:t> has them creating a dynamic path, they actually can put the files wherever they want to). </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a:t>
            </a:fld>
            <a:endParaRPr lang="en-US" dirty="0"/>
          </a:p>
        </p:txBody>
      </p:sp>
    </p:spTree>
    <p:extLst>
      <p:ext uri="{BB962C8B-B14F-4D97-AF65-F5344CB8AC3E}">
        <p14:creationId xmlns:p14="http://schemas.microsoft.com/office/powerpoint/2010/main" val="280389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a:t>
            </a:r>
            <a:r>
              <a:rPr lang="en-US" baseline="0" dirty="0" err="1"/>
              <a:t>PowerBI</a:t>
            </a:r>
            <a:r>
              <a:rPr lang="en-US" baseline="0" dirty="0"/>
              <a:t>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30</a:t>
            </a:fld>
            <a:endParaRPr lang="en-US" dirty="0"/>
          </a:p>
        </p:txBody>
      </p:sp>
    </p:spTree>
    <p:extLst>
      <p:ext uri="{BB962C8B-B14F-4D97-AF65-F5344CB8AC3E}">
        <p14:creationId xmlns:p14="http://schemas.microsoft.com/office/powerpoint/2010/main" val="48407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dirty="0"/>
              <a:t>Should</a:t>
            </a:r>
            <a:r>
              <a:rPr lang="en-US" sz="1100" b="1" i="1" baseline="0" dirty="0"/>
              <a:t> be 1 hour into the training at this point</a:t>
            </a:r>
            <a:endParaRPr lang="en-US" sz="1100" b="1" i="1" dirty="0"/>
          </a:p>
          <a:p>
            <a:r>
              <a:rPr lang="en-US" sz="1100" baseline="0" dirty="0"/>
              <a:t>In Power BI desktop connect to Raw Data Excel file that contains all data for the Power BI model. Pull Sales Fact , Geo and Date</a:t>
            </a:r>
          </a:p>
          <a:p>
            <a:endParaRPr lang="en-US" sz="1100" baseline="0" dirty="0"/>
          </a:p>
          <a:p>
            <a:pPr marL="232943" indent="-232943">
              <a:buFont typeface="Arial" panose="020B0604020202020204" pitchFamily="34" charset="0"/>
              <a:buAutoNum type="alphaLcPeriod"/>
            </a:pPr>
            <a:r>
              <a:rPr lang="en-US" sz="1100" baseline="0" dirty="0"/>
              <a:t>Show the Get data phase</a:t>
            </a:r>
          </a:p>
          <a:p>
            <a:pPr marL="232943" indent="-232943">
              <a:buFont typeface="Arial" panose="020B0604020202020204" pitchFamily="34" charset="0"/>
              <a:buAutoNum type="alphaLcPeriod"/>
            </a:pPr>
            <a:r>
              <a:rPr lang="en-US" sz="1100" baseline="0" dirty="0"/>
              <a:t>Show how if you do apply later and save just the “Query information” is saved</a:t>
            </a:r>
          </a:p>
          <a:p>
            <a:pPr marL="232943" indent="-232943">
              <a:buFont typeface="Arial" panose="020B0604020202020204" pitchFamily="34" charset="0"/>
              <a:buAutoNum type="alphaLcPeriod"/>
            </a:pPr>
            <a:r>
              <a:rPr lang="en-US" sz="1100" baseline="0" dirty="0"/>
              <a:t>If you apply data – Data transformation changes are saved  (All data is loaded, and most relationships are created)</a:t>
            </a:r>
          </a:p>
          <a:p>
            <a:pPr marL="232943" indent="-232943">
              <a:buFont typeface="Arial" panose="020B0604020202020204" pitchFamily="34" charset="0"/>
              <a:buAutoNum type="alphaLcPeriod"/>
            </a:pPr>
            <a:r>
              <a:rPr lang="en-US" sz="1100" baseline="0" dirty="0"/>
              <a:t>Add a relationship for the date column</a:t>
            </a:r>
          </a:p>
          <a:p>
            <a:pPr marL="232943" marR="0"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Show how you can add a calculated column and measure</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Calc Column on Product Dimension:  Price Band = IF(</a:t>
            </a:r>
            <a:r>
              <a:rPr lang="en-US" sz="1100" baseline="0" dirty="0" err="1"/>
              <a:t>ProductDim</a:t>
            </a:r>
            <a:r>
              <a:rPr lang="en-US" sz="1100" baseline="0" dirty="0"/>
              <a:t>[</a:t>
            </a:r>
            <a:r>
              <a:rPr lang="en-US" sz="1100" baseline="0" dirty="0" err="1"/>
              <a:t>UnitPrice</a:t>
            </a:r>
            <a:r>
              <a:rPr lang="en-US" sz="1100" baseline="0" dirty="0"/>
              <a:t>]&gt; 10, “High”, “Low”) – memory inefficient – less optionally compressed as is not sorted</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Measures:  Total Sales = Sum(</a:t>
            </a:r>
            <a:r>
              <a:rPr lang="en-US" sz="1100" baseline="0" dirty="0" err="1"/>
              <a:t>SalesFact</a:t>
            </a:r>
            <a:r>
              <a:rPr lang="en-US" sz="1100" baseline="0" dirty="0"/>
              <a:t>[Sales]) – </a:t>
            </a:r>
            <a:r>
              <a:rPr lang="en-US" sz="1100" i="1" baseline="0" dirty="0"/>
              <a:t>no result yet – as a measure is ONLY calculated when a visual is built</a:t>
            </a:r>
          </a:p>
          <a:p>
            <a:pPr marL="232943" indent="-232943">
              <a:buFont typeface="Arial" panose="020B0604020202020204" pitchFamily="34" charset="0"/>
              <a:buAutoNum type="alphaLcPeriod"/>
            </a:pPr>
            <a:r>
              <a:rPr lang="en-US" sz="1100" baseline="0" dirty="0"/>
              <a:t>Finally build a few visuals and show how the measures are evaluated during visual building phase –</a:t>
            </a:r>
            <a:r>
              <a:rPr lang="en-US" sz="1100" i="1" baseline="0" dirty="0"/>
              <a:t> you can start with a simple matrix to check values</a:t>
            </a:r>
          </a:p>
          <a:p>
            <a:pPr marL="232943" indent="-232943">
              <a:buFont typeface="Arial" panose="020B0604020202020204" pitchFamily="34" charset="0"/>
              <a:buAutoNum type="alphaLcPeriod"/>
            </a:pPr>
            <a:endParaRPr lang="en-US" sz="1100" i="1" baseline="0" dirty="0"/>
          </a:p>
          <a:p>
            <a:pPr marL="0" indent="0">
              <a:buFont typeface="Arial" panose="020B0604020202020204" pitchFamily="34" charset="0"/>
              <a:buNone/>
            </a:pPr>
            <a:r>
              <a:rPr lang="en-US" sz="1100" i="1" baseline="0" dirty="0"/>
              <a:t>Process Time Vs. Query Time</a:t>
            </a:r>
          </a:p>
          <a:p>
            <a:pPr marL="171450" indent="-171450">
              <a:buFont typeface="Arial" panose="020B0604020202020204" pitchFamily="34" charset="0"/>
              <a:buChar char="•"/>
            </a:pPr>
            <a:r>
              <a:rPr lang="en-US" sz="1100" i="1" baseline="0" dirty="0"/>
              <a:t>Time to take to process the model  (Process) includes all calc columns</a:t>
            </a:r>
          </a:p>
          <a:p>
            <a:pPr marL="171450" indent="-171450">
              <a:buFont typeface="Arial" panose="020B0604020202020204" pitchFamily="34" charset="0"/>
              <a:buChar char="•"/>
            </a:pPr>
            <a:r>
              <a:rPr lang="en-US" sz="1100" i="1" baseline="0" dirty="0"/>
              <a:t>Time to build a Visual (Query) includes measures</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31</a:t>
            </a:fld>
            <a:endParaRPr lang="en-US" dirty="0"/>
          </a:p>
        </p:txBody>
      </p:sp>
    </p:spTree>
    <p:extLst>
      <p:ext uri="{BB962C8B-B14F-4D97-AF65-F5344CB8AC3E}">
        <p14:creationId xmlns:p14="http://schemas.microsoft.com/office/powerpoint/2010/main" val="2504779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 Types are how data is stored, as opposed to Data Formats which are how data are displayed</a:t>
            </a:r>
          </a:p>
          <a:p>
            <a:r>
              <a:rPr lang="en-US" sz="1200" dirty="0"/>
              <a:t>Discuss the difference between Fixed Decimal (Currency) and Decimal (which has floating decimal)</a:t>
            </a:r>
          </a:p>
          <a:p>
            <a:pPr marL="177818" indent="-177818">
              <a:buFont typeface="Arial" panose="020B0604020202020204" pitchFamily="34" charset="0"/>
              <a:buChar char="•"/>
            </a:pPr>
            <a:r>
              <a:rPr lang="en-US" sz="1200" dirty="0"/>
              <a:t>Fixed Decimal is 19.4 – 19 places to left of decimal and 4 to the right, which allows for proper processing of pennies.  Best for Currency numbers.</a:t>
            </a:r>
          </a:p>
          <a:p>
            <a:pPr marL="177818" indent="-177818">
              <a:buFont typeface="Arial" panose="020B0604020202020204" pitchFamily="34" charset="0"/>
              <a:buChar char="•"/>
            </a:pPr>
            <a:r>
              <a:rPr lang="en-US" sz="1200" dirty="0"/>
              <a:t>Decimal can be less efficient when the data has excessive precision</a:t>
            </a:r>
          </a:p>
          <a:p>
            <a:r>
              <a:rPr lang="en-US" sz="1200" dirty="0"/>
              <a:t>Discuss splitting </a:t>
            </a:r>
            <a:r>
              <a:rPr lang="en-US" sz="1200" dirty="0" err="1"/>
              <a:t>DateTime</a:t>
            </a:r>
            <a:r>
              <a:rPr lang="en-US" sz="1200" dirty="0"/>
              <a:t> into Date and Time columns so that they compress better</a:t>
            </a:r>
          </a:p>
          <a:p>
            <a:r>
              <a:rPr lang="en-US" sz="1200" dirty="0"/>
              <a:t>Fixed Decimal</a:t>
            </a:r>
            <a:r>
              <a:rPr lang="en-US" sz="1200" baseline="0" dirty="0"/>
              <a:t> numbers – stored like whole number uses less memory than Decimal</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32</a:t>
            </a:fld>
            <a:endParaRPr lang="en-US" dirty="0"/>
          </a:p>
        </p:txBody>
      </p:sp>
    </p:spTree>
    <p:extLst>
      <p:ext uri="{BB962C8B-B14F-4D97-AF65-F5344CB8AC3E}">
        <p14:creationId xmlns:p14="http://schemas.microsoft.com/office/powerpoint/2010/main" val="424691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Can approximate hierarchies in the drill path of a visual</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33</a:t>
            </a:fld>
            <a:endParaRPr lang="en-US" dirty="0"/>
          </a:p>
        </p:txBody>
      </p:sp>
    </p:spTree>
    <p:extLst>
      <p:ext uri="{BB962C8B-B14F-4D97-AF65-F5344CB8AC3E}">
        <p14:creationId xmlns:p14="http://schemas.microsoft.com/office/powerpoint/2010/main" val="3436093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r>
              <a:rPr lang="en-US" sz="1200" dirty="0"/>
              <a:t>Sort by Column was shown in DIAD, but it is important modeling</a:t>
            </a:r>
            <a:r>
              <a:rPr lang="en-US" sz="1200" baseline="0" dirty="0"/>
              <a:t> concept to know.</a:t>
            </a:r>
          </a:p>
          <a:p>
            <a:pPr marL="177818" indent="-177818">
              <a:buFont typeface="Arial" panose="020B0604020202020204" pitchFamily="34" charset="0"/>
              <a:buChar char="•"/>
            </a:pPr>
            <a:r>
              <a:rPr lang="en-US" sz="1200" baseline="0" dirty="0"/>
              <a:t>This is applied in the </a:t>
            </a:r>
            <a:r>
              <a:rPr lang="en-US" sz="1200" b="1" baseline="0" dirty="0"/>
              <a:t>Data</a:t>
            </a:r>
            <a:r>
              <a:rPr lang="en-US" sz="1200" baseline="0" dirty="0"/>
              <a:t> section of the model. </a:t>
            </a:r>
          </a:p>
          <a:p>
            <a:pPr marL="177818" indent="-177818">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34</a:t>
            </a:fld>
            <a:endParaRPr lang="en-US" dirty="0"/>
          </a:p>
        </p:txBody>
      </p:sp>
    </p:spTree>
    <p:extLst>
      <p:ext uri="{BB962C8B-B14F-4D97-AF65-F5344CB8AC3E}">
        <p14:creationId xmlns:p14="http://schemas.microsoft.com/office/powerpoint/2010/main" val="4032136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r>
              <a:rPr lang="en-US" sz="1200" dirty="0"/>
              <a:t>Query performance over big data - as users interact with visuals on Power BI reports, DAX queries are submitted to the dataset. Boost query speeds by caching data at the aggregated level, using a fraction of the resources required at the detail level. Unlock big data in a way that would otherwise be impossible.</a:t>
            </a:r>
          </a:p>
          <a:p>
            <a:pPr marL="177818" indent="-177818">
              <a:buFont typeface="Arial" panose="020B0604020202020204" pitchFamily="34" charset="0"/>
              <a:buChar char="•"/>
            </a:pPr>
            <a:r>
              <a:rPr lang="en-US" sz="1200" dirty="0"/>
              <a:t>Data refresh optimization - reduce cache sizes and refresh times by caching data at the aggregated level. Speed up the time to make data available for users.</a:t>
            </a:r>
          </a:p>
          <a:p>
            <a:pPr marL="177818" indent="-177818">
              <a:buFont typeface="Arial" panose="020B0604020202020204" pitchFamily="34" charset="0"/>
              <a:buChar char="•"/>
            </a:pPr>
            <a:r>
              <a:rPr lang="en-US" sz="1200" dirty="0"/>
              <a:t>Achieve balanced architectures - allow the Power BI in-memory cache to handle aggregated queries, which it does effectively. Limit queries sent to the data source in </a:t>
            </a:r>
            <a:r>
              <a:rPr lang="en-US" sz="1200" dirty="0" err="1"/>
              <a:t>DirectQuery</a:t>
            </a:r>
            <a:r>
              <a:rPr lang="en-US" sz="1200" dirty="0"/>
              <a:t> mode, helping stay within concurrency limits. Queries that do get through tend to be filtered, transactional-level queries, which data warehouses and big-data systems normally handle well.</a:t>
            </a:r>
          </a:p>
          <a:p>
            <a:pPr marL="177818" indent="-177818">
              <a:buFont typeface="Arial" panose="020B0604020202020204" pitchFamily="34" charset="0"/>
              <a:buChar char="•"/>
            </a:pPr>
            <a:endParaRPr lang="en-US" sz="1200" dirty="0"/>
          </a:p>
          <a:p>
            <a:pPr marL="177818" indent="-177818">
              <a:buFont typeface="Arial" panose="020B0604020202020204" pitchFamily="34" charset="0"/>
              <a:buChar char="•"/>
            </a:pPr>
            <a:r>
              <a:rPr lang="en-US" sz="1200" dirty="0">
                <a:hlinkClick r:id="rId3"/>
              </a:rPr>
              <a:t>https://docs.microsoft.com/en-us/power-bi/desktop-aggregations</a:t>
            </a:r>
            <a:endParaRPr lang="en-US" sz="120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35</a:t>
            </a:fld>
            <a:endParaRPr lang="en-US" dirty="0"/>
          </a:p>
        </p:txBody>
      </p:sp>
    </p:spTree>
    <p:extLst>
      <p:ext uri="{BB962C8B-B14F-4D97-AF65-F5344CB8AC3E}">
        <p14:creationId xmlns:p14="http://schemas.microsoft.com/office/powerpoint/2010/main" val="1454454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r>
              <a:rPr lang="en-US" baseline="0" dirty="0"/>
              <a:t>Ex. Drop Profit in Sales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36</a:t>
            </a:fld>
            <a:endParaRPr lang="en-US" dirty="0"/>
          </a:p>
        </p:txBody>
      </p:sp>
    </p:spTree>
    <p:extLst>
      <p:ext uri="{BB962C8B-B14F-4D97-AF65-F5344CB8AC3E}">
        <p14:creationId xmlns:p14="http://schemas.microsoft.com/office/powerpoint/2010/main" val="2219992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37</a:t>
            </a:fld>
            <a:endParaRPr lang="en-US" dirty="0"/>
          </a:p>
        </p:txBody>
      </p:sp>
    </p:spTree>
    <p:extLst>
      <p:ext uri="{BB962C8B-B14F-4D97-AF65-F5344CB8AC3E}">
        <p14:creationId xmlns:p14="http://schemas.microsoft.com/office/powerpoint/2010/main" val="2053305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38</a:t>
            </a:fld>
            <a:endParaRPr lang="en-US" dirty="0"/>
          </a:p>
        </p:txBody>
      </p:sp>
    </p:spTree>
    <p:extLst>
      <p:ext uri="{BB962C8B-B14F-4D97-AF65-F5344CB8AC3E}">
        <p14:creationId xmlns:p14="http://schemas.microsoft.com/office/powerpoint/2010/main" val="2983038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39</a:t>
            </a:fld>
            <a:endParaRPr lang="en-US" dirty="0"/>
          </a:p>
        </p:txBody>
      </p:sp>
    </p:spTree>
    <p:extLst>
      <p:ext uri="{BB962C8B-B14F-4D97-AF65-F5344CB8AC3E}">
        <p14:creationId xmlns:p14="http://schemas.microsoft.com/office/powerpoint/2010/main" val="421426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a:t>
            </a:fld>
            <a:endParaRPr lang="en-US" dirty="0"/>
          </a:p>
        </p:txBody>
      </p:sp>
    </p:spTree>
    <p:extLst>
      <p:ext uri="{BB962C8B-B14F-4D97-AF65-F5344CB8AC3E}">
        <p14:creationId xmlns:p14="http://schemas.microsoft.com/office/powerpoint/2010/main" val="3218020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40</a:t>
            </a:fld>
            <a:endParaRPr lang="en-US" dirty="0"/>
          </a:p>
        </p:txBody>
      </p:sp>
    </p:spTree>
    <p:extLst>
      <p:ext uri="{BB962C8B-B14F-4D97-AF65-F5344CB8AC3E}">
        <p14:creationId xmlns:p14="http://schemas.microsoft.com/office/powerpoint/2010/main" val="4291771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41</a:t>
            </a:fld>
            <a:endParaRPr lang="en-US" dirty="0"/>
          </a:p>
        </p:txBody>
      </p:sp>
    </p:spTree>
    <p:extLst>
      <p:ext uri="{BB962C8B-B14F-4D97-AF65-F5344CB8AC3E}">
        <p14:creationId xmlns:p14="http://schemas.microsoft.com/office/powerpoint/2010/main" val="1570584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endParaRPr lang="en-US"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42</a:t>
            </a:fld>
            <a:endParaRPr lang="en-US" dirty="0"/>
          </a:p>
        </p:txBody>
      </p:sp>
    </p:spTree>
    <p:extLst>
      <p:ext uri="{BB962C8B-B14F-4D97-AF65-F5344CB8AC3E}">
        <p14:creationId xmlns:p14="http://schemas.microsoft.com/office/powerpoint/2010/main" val="1577834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endParaRPr lang="en-US"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43</a:t>
            </a:fld>
            <a:endParaRPr lang="en-US" dirty="0"/>
          </a:p>
        </p:txBody>
      </p:sp>
    </p:spTree>
    <p:extLst>
      <p:ext uri="{BB962C8B-B14F-4D97-AF65-F5344CB8AC3E}">
        <p14:creationId xmlns:p14="http://schemas.microsoft.com/office/powerpoint/2010/main" val="268336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endParaRPr lang="en-US"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44</a:t>
            </a:fld>
            <a:endParaRPr lang="en-US" dirty="0"/>
          </a:p>
        </p:txBody>
      </p:sp>
    </p:spTree>
    <p:extLst>
      <p:ext uri="{BB962C8B-B14F-4D97-AF65-F5344CB8AC3E}">
        <p14:creationId xmlns:p14="http://schemas.microsoft.com/office/powerpoint/2010/main" val="23299662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Default Segment Sizes:</a:t>
            </a:r>
          </a:p>
          <a:p>
            <a:r>
              <a:rPr lang="en-US" sz="1200" kern="1200" dirty="0">
                <a:solidFill>
                  <a:schemeClr val="tx1"/>
                </a:solidFill>
                <a:effectLst/>
                <a:latin typeface="+mn-lt"/>
                <a:ea typeface="+mn-ea"/>
                <a:cs typeface="+mn-cs"/>
              </a:rPr>
              <a:t>AS Azure: 8 million</a:t>
            </a:r>
          </a:p>
          <a:p>
            <a:r>
              <a:rPr lang="en-US" sz="1200" kern="1200" dirty="0">
                <a:solidFill>
                  <a:schemeClr val="tx1"/>
                </a:solidFill>
                <a:effectLst/>
                <a:latin typeface="+mn-lt"/>
                <a:ea typeface="+mn-ea"/>
                <a:cs typeface="+mn-cs"/>
              </a:rPr>
              <a:t>SSAS: 8 million</a:t>
            </a:r>
          </a:p>
          <a:p>
            <a:r>
              <a:rPr lang="en-US" sz="1200" kern="1200" dirty="0">
                <a:solidFill>
                  <a:schemeClr val="tx1"/>
                </a:solidFill>
                <a:effectLst/>
                <a:latin typeface="+mn-lt"/>
                <a:ea typeface="+mn-ea"/>
                <a:cs typeface="+mn-cs"/>
              </a:rPr>
              <a:t>Premium: 1 million </a:t>
            </a:r>
          </a:p>
          <a:p>
            <a:r>
              <a:rPr lang="en-US" sz="1200" kern="1200" dirty="0">
                <a:solidFill>
                  <a:schemeClr val="tx1"/>
                </a:solidFill>
                <a:effectLst/>
                <a:latin typeface="+mn-lt"/>
                <a:ea typeface="+mn-ea"/>
                <a:cs typeface="+mn-cs"/>
              </a:rPr>
              <a:t>Shared: 1 million</a:t>
            </a:r>
          </a:p>
          <a:p>
            <a:r>
              <a:rPr lang="en-US" sz="1200" kern="1200" dirty="0">
                <a:solidFill>
                  <a:schemeClr val="tx1"/>
                </a:solidFill>
                <a:effectLst/>
                <a:latin typeface="+mn-lt"/>
                <a:ea typeface="+mn-ea"/>
                <a:cs typeface="+mn-cs"/>
              </a:rPr>
              <a:t>PowerPivot: 1 million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45</a:t>
            </a:fld>
            <a:endParaRPr lang="en-US" dirty="0"/>
          </a:p>
        </p:txBody>
      </p:sp>
    </p:spTree>
    <p:extLst>
      <p:ext uri="{BB962C8B-B14F-4D97-AF65-F5344CB8AC3E}">
        <p14:creationId xmlns:p14="http://schemas.microsoft.com/office/powerpoint/2010/main" val="8006406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12– use bi-directional filtering with caution</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46</a:t>
            </a:fld>
            <a:endParaRPr lang="en-US" dirty="0"/>
          </a:p>
        </p:txBody>
      </p:sp>
    </p:spTree>
    <p:extLst>
      <p:ext uri="{BB962C8B-B14F-4D97-AF65-F5344CB8AC3E}">
        <p14:creationId xmlns:p14="http://schemas.microsoft.com/office/powerpoint/2010/main" val="2054948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Fields </a:t>
            </a:r>
            <a:r>
              <a:rPr lang="en-US" baseline="0" dirty="0"/>
              <a:t>like Year, which are numeric, but you do not want to summarize, set the global Default Summarization on the Modeling Ribbon</a:t>
            </a:r>
          </a:p>
          <a:p>
            <a:endParaRPr lang="en-US" baseline="0" dirty="0"/>
          </a:p>
          <a:p>
            <a:r>
              <a:rPr lang="en-US" baseline="0" dirty="0"/>
              <a:t>We will deep dive into default summarization in Slide 62</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47</a:t>
            </a:fld>
            <a:endParaRPr lang="en-US" dirty="0"/>
          </a:p>
        </p:txBody>
      </p:sp>
    </p:spTree>
    <p:extLst>
      <p:ext uri="{BB962C8B-B14F-4D97-AF65-F5344CB8AC3E}">
        <p14:creationId xmlns:p14="http://schemas.microsoft.com/office/powerpoint/2010/main" val="25932142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Companies build a mega model to answer all questions. If you build one mega model – model becomes extremely large impacting performance (both in shared and premium capacity). </a:t>
            </a:r>
          </a:p>
          <a:p>
            <a:endParaRPr lang="en-US" baseline="0" dirty="0"/>
          </a:p>
          <a:p>
            <a:r>
              <a:rPr lang="en-US" baseline="0" dirty="0"/>
              <a:t>In this scenario – might be good idea to break down the model into smaller models. Maybe </a:t>
            </a:r>
            <a:r>
              <a:rPr lang="en-US" baseline="0" dirty="0" err="1"/>
              <a:t>Exces</a:t>
            </a:r>
            <a:r>
              <a:rPr lang="en-US" baseline="0" dirty="0"/>
              <a:t> use smaller subset or aggregated data. So it maybe be a good idea to break model based on consumers and have multiple models answering different questions at different levels.</a:t>
            </a:r>
          </a:p>
          <a:p>
            <a:endParaRPr lang="en-US" baseline="0" dirty="0"/>
          </a:p>
          <a:p>
            <a:r>
              <a:rPr lang="en-US" baseline="0" dirty="0"/>
              <a:t>Not covered here – In Power BI Service maybe good idea to have a Premium workspace for </a:t>
            </a:r>
            <a:r>
              <a:rPr lang="en-US" baseline="0" dirty="0" err="1"/>
              <a:t>Exces</a:t>
            </a:r>
            <a:r>
              <a:rPr lang="en-US" baseline="0" dirty="0"/>
              <a:t> and different workspace for others.</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48</a:t>
            </a:fld>
            <a:endParaRPr lang="en-US" dirty="0"/>
          </a:p>
        </p:txBody>
      </p:sp>
    </p:spTree>
    <p:extLst>
      <p:ext uri="{BB962C8B-B14F-4D97-AF65-F5344CB8AC3E}">
        <p14:creationId xmlns:p14="http://schemas.microsoft.com/office/powerpoint/2010/main" val="2089293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a:t>
            </a:r>
            <a:r>
              <a:rPr lang="en-US" baseline="0" dirty="0" err="1"/>
              <a:t>PowerBI</a:t>
            </a:r>
            <a:r>
              <a:rPr lang="en-US" baseline="0" dirty="0"/>
              <a:t>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49</a:t>
            </a:fld>
            <a:endParaRPr lang="en-US" dirty="0"/>
          </a:p>
        </p:txBody>
      </p:sp>
    </p:spTree>
    <p:extLst>
      <p:ext uri="{BB962C8B-B14F-4D97-AF65-F5344CB8AC3E}">
        <p14:creationId xmlns:p14="http://schemas.microsoft.com/office/powerpoint/2010/main" val="2784045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a:t>
            </a:fld>
            <a:endParaRPr lang="en-US" dirty="0"/>
          </a:p>
        </p:txBody>
      </p:sp>
    </p:spTree>
    <p:extLst>
      <p:ext uri="{BB962C8B-B14F-4D97-AF65-F5344CB8AC3E}">
        <p14:creationId xmlns:p14="http://schemas.microsoft.com/office/powerpoint/2010/main" val="63330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50</a:t>
            </a:fld>
            <a:endParaRPr lang="en-US" dirty="0"/>
          </a:p>
        </p:txBody>
      </p:sp>
    </p:spTree>
    <p:extLst>
      <p:ext uri="{BB962C8B-B14F-4D97-AF65-F5344CB8AC3E}">
        <p14:creationId xmlns:p14="http://schemas.microsoft.com/office/powerpoint/2010/main" val="2953452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51</a:t>
            </a:fld>
            <a:endParaRPr lang="en-US" dirty="0"/>
          </a:p>
        </p:txBody>
      </p:sp>
    </p:spTree>
    <p:extLst>
      <p:ext uri="{BB962C8B-B14F-4D97-AF65-F5344CB8AC3E}">
        <p14:creationId xmlns:p14="http://schemas.microsoft.com/office/powerpoint/2010/main" val="1656782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52</a:t>
            </a:fld>
            <a:endParaRPr lang="en-US" dirty="0"/>
          </a:p>
        </p:txBody>
      </p:sp>
    </p:spTree>
    <p:extLst>
      <p:ext uri="{BB962C8B-B14F-4D97-AF65-F5344CB8AC3E}">
        <p14:creationId xmlns:p14="http://schemas.microsoft.com/office/powerpoint/2010/main" val="1190616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Let’s be real. </a:t>
            </a:r>
          </a:p>
          <a:p>
            <a:r>
              <a:rPr lang="en-US" sz="1200" dirty="0"/>
              <a:t> - DAX is easy to get started with (due to similarity to Excel)</a:t>
            </a:r>
          </a:p>
          <a:p>
            <a:r>
              <a:rPr lang="en-US" sz="1200" dirty="0"/>
              <a:t> - DAX mastery takes a lot of time to acquire</a:t>
            </a:r>
          </a:p>
          <a:p>
            <a:r>
              <a:rPr lang="en-US" sz="1200" dirty="0"/>
              <a:t>   - Subtle differences in DAX formulas can have profound results!</a:t>
            </a:r>
          </a:p>
          <a:p>
            <a:endParaRPr lang="en-US" sz="120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53</a:t>
            </a:fld>
            <a:endParaRPr lang="en-US" dirty="0"/>
          </a:p>
        </p:txBody>
      </p:sp>
    </p:spTree>
    <p:extLst>
      <p:ext uri="{BB962C8B-B14F-4D97-AF65-F5344CB8AC3E}">
        <p14:creationId xmlns:p14="http://schemas.microsoft.com/office/powerpoint/2010/main" val="127995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class</a:t>
            </a:r>
            <a:r>
              <a:rPr lang="en-US" baseline="0" dirty="0"/>
              <a:t> is 200 this is really a 100 level DAX class</a:t>
            </a:r>
          </a:p>
          <a:p>
            <a:endParaRPr lang="en-US" baseline="0" dirty="0"/>
          </a:p>
          <a:p>
            <a:r>
              <a:rPr lang="en-US" baseline="0" dirty="0"/>
              <a:t>DAX answers are not “one size fits all” – we are trying to help you find some hidden gems</a:t>
            </a:r>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54</a:t>
            </a:fld>
            <a:endParaRPr lang="en-US" dirty="0"/>
          </a:p>
        </p:txBody>
      </p:sp>
    </p:spTree>
    <p:extLst>
      <p:ext uri="{BB962C8B-B14F-4D97-AF65-F5344CB8AC3E}">
        <p14:creationId xmlns:p14="http://schemas.microsoft.com/office/powerpoint/2010/main" val="37005485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Calculated Columns and Measures are both written in the DAX Language.</a:t>
            </a:r>
          </a:p>
          <a:p>
            <a:r>
              <a:rPr lang="en-US" dirty="0"/>
              <a:t>A Calculated Column is evaluated as a new column in the table in which it resides and will not change value until the underlying data is refreshed.  </a:t>
            </a:r>
          </a:p>
          <a:p>
            <a:endParaRPr lang="en-US" dirty="0"/>
          </a:p>
          <a:p>
            <a:r>
              <a:rPr lang="en-US" sz="1200" b="0" i="0" kern="1200" dirty="0">
                <a:solidFill>
                  <a:schemeClr val="tx1"/>
                </a:solidFill>
                <a:effectLst/>
                <a:latin typeface="+mn-lt"/>
                <a:ea typeface="+mn-ea"/>
                <a:cs typeface="+mn-cs"/>
              </a:rPr>
              <a:t>Measures are calculations which do not have a result until they are used in a visualization. They may use sums, averages, minimum or maximum values, counts, or more advanced calculations; and they change value in response to your interaction with your reports.</a:t>
            </a:r>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55</a:t>
            </a:fld>
            <a:endParaRPr lang="en-US" dirty="0"/>
          </a:p>
        </p:txBody>
      </p:sp>
    </p:spTree>
    <p:extLst>
      <p:ext uri="{BB962C8B-B14F-4D97-AF65-F5344CB8AC3E}">
        <p14:creationId xmlns:p14="http://schemas.microsoft.com/office/powerpoint/2010/main" val="14569174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Used</a:t>
            </a:r>
            <a:r>
              <a:rPr lang="en-US" baseline="0" dirty="0"/>
              <a:t> to add attributes that don’t exist in the source data </a:t>
            </a:r>
          </a:p>
          <a:p>
            <a:pPr marL="174708" indent="-174708">
              <a:buFont typeface="Arial" panose="020B0604020202020204" pitchFamily="34" charset="0"/>
              <a:buChar char="•"/>
            </a:pPr>
            <a:r>
              <a:rPr lang="en-US" baseline="0" dirty="0"/>
              <a:t>See this formula. This looks a lot like Excel</a:t>
            </a:r>
          </a:p>
          <a:p>
            <a:endParaRPr lang="en-US" baseline="0" dirty="0"/>
          </a:p>
          <a:p>
            <a:r>
              <a:rPr lang="en-US" b="1" u="sng" baseline="0" dirty="0"/>
              <a:t>Demo:</a:t>
            </a:r>
          </a:p>
          <a:p>
            <a:pPr marL="174708" indent="-174708">
              <a:buFont typeface="Arial" panose="020B0604020202020204" pitchFamily="34" charset="0"/>
              <a:buChar char="•"/>
            </a:pPr>
            <a:r>
              <a:rPr lang="en-US" b="0" u="none" baseline="0" dirty="0"/>
              <a:t>In Product Dim Table add the above formula from the Tab called “Calculated Column”</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56</a:t>
            </a:fld>
            <a:endParaRPr lang="en-US" dirty="0"/>
          </a:p>
        </p:txBody>
      </p:sp>
    </p:spTree>
    <p:extLst>
      <p:ext uri="{BB962C8B-B14F-4D97-AF65-F5344CB8AC3E}">
        <p14:creationId xmlns:p14="http://schemas.microsoft.com/office/powerpoint/2010/main" val="26803695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r>
              <a:rPr lang="en-US" baseline="0" dirty="0"/>
              <a:t>If a question comes up related to how to create a calculated column in ”M”, then do the following:</a:t>
            </a:r>
          </a:p>
          <a:p>
            <a:pPr marL="0" indent="0">
              <a:buFont typeface="+mj-lt"/>
              <a:buNone/>
            </a:pPr>
            <a:r>
              <a:rPr lang="en-US" baseline="0" dirty="0"/>
              <a:t>	Open Query editor and create a calculated column using this formula: </a:t>
            </a:r>
          </a:p>
          <a:p>
            <a:pPr marL="0" indent="0">
              <a:buFont typeface="+mj-lt"/>
              <a:buNone/>
            </a:pPr>
            <a:r>
              <a:rPr lang="en-US" baseline="0" dirty="0"/>
              <a:t>	 </a:t>
            </a:r>
            <a:r>
              <a:rPr lang="en-US" sz="1200" kern="1200" dirty="0">
                <a:solidFill>
                  <a:schemeClr val="tx1"/>
                </a:solidFill>
                <a:effectLst/>
                <a:latin typeface="+mn-lt"/>
                <a:ea typeface="+mn-ea"/>
                <a:cs typeface="+mn-cs"/>
              </a:rPr>
              <a:t>if [Unit Price] &lt;= 25 then "Low" else if [Unit Price] &lt;=50 then "Medium" else "High“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 is case sensitive and the if/then/else syntax is different than Excel/DAX</a:t>
            </a:r>
          </a:p>
          <a:p>
            <a:pPr marL="0" indent="0">
              <a:buFont typeface="+mj-lt"/>
              <a:buNone/>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1" u="sng" baseline="0" dirty="0"/>
              <a:t>Instructor Talking Point</a:t>
            </a:r>
            <a:r>
              <a:rPr lang="en-US" baseline="0" dirty="0"/>
              <a:t>, if needed:</a:t>
            </a:r>
          </a:p>
          <a:p>
            <a:pPr marL="171450" indent="-171450">
              <a:buFont typeface="Arial" panose="020B0604020202020204" pitchFamily="34" charset="0"/>
              <a:buChar char="•"/>
            </a:pPr>
            <a:r>
              <a:rPr lang="en-US" baseline="0" dirty="0"/>
              <a:t>Once the column comes in it becomes like any other column in Power BI Desktop file</a:t>
            </a:r>
          </a:p>
          <a:p>
            <a:pPr marL="685800" lvl="1" indent="-228600">
              <a:buFont typeface="Arial" panose="020B0604020202020204" pitchFamily="34" charset="0"/>
              <a:buChar char="•"/>
            </a:pPr>
            <a:r>
              <a:rPr lang="en-US" baseline="0" dirty="0"/>
              <a:t>The column is compressed</a:t>
            </a:r>
          </a:p>
          <a:p>
            <a:pPr marL="685800" lvl="1" indent="-228600">
              <a:buFont typeface="Arial" panose="020B0604020202020204" pitchFamily="34" charset="0"/>
              <a:buChar char="•"/>
            </a:pPr>
            <a:r>
              <a:rPr lang="en-US" baseline="0" dirty="0"/>
              <a:t>There is a secondary processing for Calculated Columns – Which makes process times slower</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57</a:t>
            </a:fld>
            <a:endParaRPr lang="en-US" dirty="0"/>
          </a:p>
        </p:txBody>
      </p:sp>
    </p:spTree>
    <p:extLst>
      <p:ext uri="{BB962C8B-B14F-4D97-AF65-F5344CB8AC3E}">
        <p14:creationId xmlns:p14="http://schemas.microsoft.com/office/powerpoint/2010/main" val="6996265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58</a:t>
            </a:fld>
            <a:endParaRPr lang="en-US" dirty="0"/>
          </a:p>
        </p:txBody>
      </p:sp>
    </p:spTree>
    <p:extLst>
      <p:ext uri="{BB962C8B-B14F-4D97-AF65-F5344CB8AC3E}">
        <p14:creationId xmlns:p14="http://schemas.microsoft.com/office/powerpoint/2010/main" val="21939576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Bring in the column.</a:t>
            </a:r>
            <a:r>
              <a:rPr lang="en-US" baseline="0" dirty="0"/>
              <a:t>  Let it resolve and then multiply</a:t>
            </a:r>
          </a:p>
          <a:p>
            <a:r>
              <a:rPr lang="en-US" b="1" u="sng" baseline="0" dirty="0"/>
              <a:t>Demo: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t>
            </a:r>
            <a:r>
              <a:rPr lang="en-US" b="1" baseline="0" dirty="0" err="1"/>
              <a:t>SalesFact</a:t>
            </a:r>
            <a:r>
              <a:rPr lang="en-US" b="1" baseline="0" dirty="0"/>
              <a:t> Table </a:t>
            </a:r>
            <a:r>
              <a:rPr lang="en-US" baseline="0" dirty="0"/>
              <a:t>write this formula: </a:t>
            </a:r>
            <a:r>
              <a:rPr lang="en-US" b="1" dirty="0">
                <a:solidFill>
                  <a:srgbClr val="00B0F0"/>
                </a:solidFill>
              </a:rPr>
              <a:t>Sales[COGS] = RELATED(</a:t>
            </a:r>
            <a:r>
              <a:rPr lang="en-US" b="1" dirty="0" err="1">
                <a:solidFill>
                  <a:srgbClr val="00B0F0"/>
                </a:solidFill>
              </a:rPr>
              <a:t>ProductDim</a:t>
            </a:r>
            <a:r>
              <a:rPr lang="en-US" b="1" dirty="0">
                <a:solidFill>
                  <a:srgbClr val="00B0F0"/>
                </a:solidFill>
              </a:rPr>
              <a:t>[Unit Cost]) * Sales[Units]</a:t>
            </a:r>
            <a:endParaRPr lang="en-US" baseline="0" dirty="0"/>
          </a:p>
          <a:p>
            <a:r>
              <a:rPr lang="en-US" baseline="0" dirty="0"/>
              <a:t>(also available in Calculated Column Tab)</a:t>
            </a:r>
          </a:p>
          <a:p>
            <a:endParaRPr lang="en-US" b="1" u="sng" baseline="0" dirty="0"/>
          </a:p>
          <a:p>
            <a:r>
              <a:rPr lang="en-US" b="1" u="sng" baseline="0" dirty="0"/>
              <a:t>Note to instructor: </a:t>
            </a:r>
            <a:r>
              <a:rPr lang="en-US" baseline="0" dirty="0"/>
              <a:t>Just like </a:t>
            </a:r>
            <a:r>
              <a:rPr lang="en-US" baseline="0" dirty="0" err="1"/>
              <a:t>Vlookup</a:t>
            </a:r>
            <a:r>
              <a:rPr lang="en-US" baseline="0" dirty="0"/>
              <a:t> but without all of the drama – No NA()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59</a:t>
            </a:fld>
            <a:endParaRPr lang="en-US" dirty="0"/>
          </a:p>
        </p:txBody>
      </p:sp>
    </p:spTree>
    <p:extLst>
      <p:ext uri="{BB962C8B-B14F-4D97-AF65-F5344CB8AC3E}">
        <p14:creationId xmlns:p14="http://schemas.microsoft.com/office/powerpoint/2010/main" val="170574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a:t>
            </a:fld>
            <a:endParaRPr lang="en-US" dirty="0"/>
          </a:p>
        </p:txBody>
      </p:sp>
    </p:spTree>
    <p:extLst>
      <p:ext uri="{BB962C8B-B14F-4D97-AF65-F5344CB8AC3E}">
        <p14:creationId xmlns:p14="http://schemas.microsoft.com/office/powerpoint/2010/main" val="233087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 example of </a:t>
            </a:r>
            <a:r>
              <a:rPr lang="en-US" b="1" baseline="0" dirty="0"/>
              <a:t>“Just because you can, does not mean you should”</a:t>
            </a:r>
          </a:p>
          <a:p>
            <a:r>
              <a:rPr lang="en-US" baseline="0" dirty="0"/>
              <a:t>Creating a calculated column like this on the fact table takes way too much memory when it could just as easily be placed on the </a:t>
            </a:r>
            <a:r>
              <a:rPr lang="en-US" baseline="0" dirty="0" err="1"/>
              <a:t>GeographyDim</a:t>
            </a:r>
            <a:r>
              <a:rPr lang="en-US" baseline="0" dirty="0"/>
              <a:t> table.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none" baseline="0" dirty="0"/>
              <a:t>No Demo on this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Note to Instructor: </a:t>
            </a:r>
            <a:r>
              <a:rPr lang="en-US" baseline="0" dirty="0"/>
              <a:t>If you need to aggregate back from 1 side to the Many side, there is a companion formula called </a:t>
            </a:r>
            <a:r>
              <a:rPr lang="en-US" b="1" baseline="0" dirty="0" err="1"/>
              <a:t>RelatedTable</a:t>
            </a:r>
            <a:r>
              <a:rPr lang="en-US" baseline="0" dirty="0"/>
              <a:t> – but we will cover that later.</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60</a:t>
            </a:fld>
            <a:endParaRPr lang="en-US" dirty="0"/>
          </a:p>
        </p:txBody>
      </p:sp>
    </p:spTree>
    <p:extLst>
      <p:ext uri="{BB962C8B-B14F-4D97-AF65-F5344CB8AC3E}">
        <p14:creationId xmlns:p14="http://schemas.microsoft.com/office/powerpoint/2010/main" val="35540298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effectLst>
                  <a:outerShdw blurRad="38100" dist="38100" dir="2700000" algn="tl">
                    <a:srgbClr val="000000">
                      <a:alpha val="43137"/>
                    </a:srgbClr>
                  </a:outerShdw>
                </a:effectLst>
              </a:rPr>
              <a:t>Note to Instructor: </a:t>
            </a:r>
            <a:r>
              <a:rPr lang="en-US" baseline="0" dirty="0"/>
              <a:t>This has already been covered and is just reinforcing a concept covered in a previous slide.</a:t>
            </a:r>
          </a:p>
          <a:p>
            <a:endParaRPr lang="en-US" baseline="0"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61</a:t>
            </a:fld>
            <a:endParaRPr lang="en-US" dirty="0"/>
          </a:p>
        </p:txBody>
      </p:sp>
    </p:spTree>
    <p:extLst>
      <p:ext uri="{BB962C8B-B14F-4D97-AF65-F5344CB8AC3E}">
        <p14:creationId xmlns:p14="http://schemas.microsoft.com/office/powerpoint/2010/main" val="7786752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Talking Point</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Best Practice is to create a calculated column at the HIGHEST level of granularity  - in the highest dim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62</a:t>
            </a:fld>
            <a:endParaRPr lang="en-US" dirty="0"/>
          </a:p>
        </p:txBody>
      </p:sp>
    </p:spTree>
    <p:extLst>
      <p:ext uri="{BB962C8B-B14F-4D97-AF65-F5344CB8AC3E}">
        <p14:creationId xmlns:p14="http://schemas.microsoft.com/office/powerpoint/2010/main" val="7346107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Note: </a:t>
            </a:r>
            <a:r>
              <a:rPr lang="en-US" b="0" u="none" baseline="0" dirty="0"/>
              <a:t> From the Definitive Guide to DAX (Russo, Marco and Ferrari, Alberto)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Calculated Column is just like any other column in a table and you can use it in rows, columns, filters, or values of a pivot table or any other report.  You can use it to define a relationship, if needed.  The DAX expression defined for a calculated column operates in the context of the current row of the table to which it belongs. Any reference to a column returns the value of that column for the current row.  You cannot directly access </a:t>
            </a:r>
            <a:r>
              <a:rPr lang="en-US" b="0" u="none" baseline="0" dirty="0" err="1"/>
              <a:t>te</a:t>
            </a:r>
            <a:r>
              <a:rPr lang="en-US" b="0" u="none" baseline="0" dirty="0"/>
              <a:t> values of other rows. – Important concept is that a Calculated Column is computed during the processing and then stored into the model. The Calculated Columns occupy space in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Measures are another way to define calculations but when you do not want to compute values for each row but, rather, you want to aggregate values from many rows in a table. A measure needs to be defined in a table but does not really belong to the table and can be moved from one to another without losing its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Differences between calculated columns and measures – even if they look similar, there is a big difference between these.  The value of a Calculated Column is computed during data refresh and uses the current row as a context; it does not depend on user activity on the pivot table.  A measure operates on aggregations of data defined by the current context.  A measure always operates on aggregations of data under the evaluation context.</a:t>
            </a:r>
            <a:endParaRPr lang="en-US" b="0" u="none" dirty="0"/>
          </a:p>
          <a:p>
            <a:endParaRPr lang="en-US" b="0" u="none"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63</a:t>
            </a:fld>
            <a:endParaRPr lang="en-US" dirty="0"/>
          </a:p>
        </p:txBody>
      </p:sp>
    </p:spTree>
    <p:extLst>
      <p:ext uri="{BB962C8B-B14F-4D97-AF65-F5344CB8AC3E}">
        <p14:creationId xmlns:p14="http://schemas.microsoft.com/office/powerpoint/2010/main" val="24282016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DEMO</a:t>
            </a:r>
            <a:r>
              <a:rPr lang="en-US" baseline="0" dirty="0"/>
              <a:t>: Show </a:t>
            </a:r>
            <a:r>
              <a:rPr lang="en-US" b="1" baseline="0" dirty="0"/>
              <a:t>Default Summarization</a:t>
            </a:r>
            <a:r>
              <a:rPr lang="en-US" baseline="0" dirty="0"/>
              <a:t> tab</a:t>
            </a:r>
          </a:p>
          <a:p>
            <a:endParaRPr lang="en-US" baseline="0" dirty="0"/>
          </a:p>
          <a:p>
            <a:pPr marL="0" indent="0">
              <a:buFont typeface="Arial" panose="020B0604020202020204" pitchFamily="34" charset="0"/>
              <a:buNone/>
            </a:pPr>
            <a:r>
              <a:rPr lang="en-US" b="1" u="sng" baseline="0" dirty="0"/>
              <a:t>Instructor Note: </a:t>
            </a:r>
            <a:endParaRPr lang="en-US" baseline="0" dirty="0"/>
          </a:p>
          <a:p>
            <a:pPr marL="171450" lvl="0" indent="-171450">
              <a:buFont typeface="Arial" panose="020B0604020202020204" pitchFamily="34" charset="0"/>
              <a:buChar char="•"/>
            </a:pPr>
            <a:r>
              <a:rPr lang="en-US" baseline="0" dirty="0"/>
              <a:t>Ask the participants why it works (</a:t>
            </a:r>
            <a:r>
              <a:rPr lang="en-US" baseline="0" dirty="0" err="1"/>
              <a:t>ie</a:t>
            </a:r>
            <a:r>
              <a:rPr lang="en-US" baseline="0" dirty="0"/>
              <a:t>. How does it know to Sum?).</a:t>
            </a:r>
          </a:p>
          <a:p>
            <a:pPr marL="171450" lvl="0" indent="-171450">
              <a:buFont typeface="Arial" panose="020B0604020202020204" pitchFamily="34" charset="0"/>
              <a:buChar char="•"/>
            </a:pPr>
            <a:r>
              <a:rPr lang="en-US" baseline="0" dirty="0"/>
              <a:t>When you drop a calculated column into the visual, Power BI creates Implicit Measure (using Default Summarization). In this case, the implicit measure is Sum of Calc COGS.</a:t>
            </a:r>
            <a:endParaRPr lang="en-US" dirty="0"/>
          </a:p>
          <a:p>
            <a:pPr marL="174708" indent="-174708">
              <a:buFont typeface="Arial" panose="020B0604020202020204" pitchFamily="34" charset="0"/>
              <a:buChar char="•"/>
            </a:pPr>
            <a:r>
              <a:rPr lang="en-US" dirty="0"/>
              <a:t>Bring</a:t>
            </a:r>
            <a:r>
              <a:rPr lang="en-US" baseline="0" dirty="0"/>
              <a:t> in Sales Amount column from the Sales Fact Table into the value section of the graph on the top left hand side.</a:t>
            </a:r>
          </a:p>
          <a:p>
            <a:pPr marL="0" indent="0">
              <a:buFont typeface="Arial" panose="020B0604020202020204" pitchFamily="34" charset="0"/>
              <a:buNone/>
            </a:pPr>
            <a:r>
              <a:rPr lang="en-US" b="1" u="sng" baseline="0" dirty="0"/>
              <a:t>Instructor Note: </a:t>
            </a:r>
            <a:endParaRPr lang="en-US" baseline="0" dirty="0"/>
          </a:p>
          <a:p>
            <a:pPr marL="631908" lvl="1" indent="-174708">
              <a:buFont typeface="Arial" panose="020B0604020202020204" pitchFamily="34" charset="0"/>
              <a:buChar char="•"/>
            </a:pPr>
            <a:r>
              <a:rPr lang="en-US" baseline="0" dirty="0"/>
              <a:t>Creates Implicit Measure – Default Summarizations – we can change it.</a:t>
            </a:r>
          </a:p>
          <a:p>
            <a:pPr marL="631908" lvl="1" indent="-174708">
              <a:buFont typeface="Arial" panose="020B0604020202020204" pitchFamily="34" charset="0"/>
              <a:buChar char="•"/>
            </a:pPr>
            <a:r>
              <a:rPr lang="en-US" baseline="0" dirty="0"/>
              <a:t>Dropping a Text column into the Values – will create a count. </a:t>
            </a:r>
          </a:p>
          <a:p>
            <a:pPr marL="631908" lvl="1" indent="-174708">
              <a:buFont typeface="Arial" panose="020B0604020202020204" pitchFamily="34" charset="0"/>
              <a:buChar char="•"/>
            </a:pPr>
            <a:r>
              <a:rPr lang="en-US" baseline="0" dirty="0"/>
              <a:t>Revert this to a Sum on the sales amount at the end of the demo. We will be using the Sales Amount again and we want to make sure it is a Sum. </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64</a:t>
            </a:fld>
            <a:endParaRPr lang="en-US" dirty="0"/>
          </a:p>
        </p:txBody>
      </p:sp>
    </p:spTree>
    <p:extLst>
      <p:ext uri="{BB962C8B-B14F-4D97-AF65-F5344CB8AC3E}">
        <p14:creationId xmlns:p14="http://schemas.microsoft.com/office/powerpoint/2010/main" val="1637653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DEMO: </a:t>
            </a:r>
            <a:r>
              <a:rPr lang="en-US" dirty="0"/>
              <a:t>Create a Quick Measure in the data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DAX has error handling, and my be more complex than the user would write themselves. </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65</a:t>
            </a:fld>
            <a:endParaRPr lang="en-US" dirty="0"/>
          </a:p>
        </p:txBody>
      </p:sp>
    </p:spTree>
    <p:extLst>
      <p:ext uri="{BB962C8B-B14F-4D97-AF65-F5344CB8AC3E}">
        <p14:creationId xmlns:p14="http://schemas.microsoft.com/office/powerpoint/2010/main" val="19937136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p>
          <a:p>
            <a:pPr marL="0" indent="0">
              <a:buFont typeface="Arial" panose="020B0604020202020204" pitchFamily="34" charset="0"/>
              <a:buNone/>
            </a:pPr>
            <a:endParaRPr lang="en-US" b="1" u="sng" baseline="0" dirty="0"/>
          </a:p>
          <a:p>
            <a:pPr marL="0" indent="0">
              <a:buFont typeface="Arial" panose="020B0604020202020204" pitchFamily="34" charset="0"/>
              <a:buNone/>
            </a:pPr>
            <a:r>
              <a:rPr lang="en-US" baseline="0" dirty="0"/>
              <a:t>From the Modeling Ribbon, show measure called Total Sales and that resolves to the same values as default summarization. </a:t>
            </a:r>
          </a:p>
          <a:p>
            <a:pPr marL="0" indent="0">
              <a:buFont typeface="Arial" panose="020B0604020202020204" pitchFamily="34" charset="0"/>
              <a:buNone/>
            </a:pPr>
            <a:r>
              <a:rPr lang="en-US" baseline="0" dirty="0"/>
              <a:t>Formula: Total Sales = SUM(Sales[Sales Amount])</a:t>
            </a:r>
          </a:p>
          <a:p>
            <a:pPr marL="0" indent="0">
              <a:buFont typeface="Arial" panose="020B0604020202020204" pitchFamily="34" charset="0"/>
              <a:buNone/>
            </a:pPr>
            <a:r>
              <a:rPr lang="en-US" baseline="0" dirty="0"/>
              <a:t>In the Measure tab, drop the Total Sales measure onto the graph on the right in the values section</a:t>
            </a:r>
          </a:p>
          <a:p>
            <a:pPr marL="0" indent="0">
              <a:buFont typeface="Arial" panose="020B0604020202020204" pitchFamily="34" charset="0"/>
              <a:buNone/>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Talking Points:</a:t>
            </a: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baseline="0" dirty="0"/>
              <a:t>Explain the calculations in DAX vs Power BI: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On the graph on the top left, the calculations are done by Power BI implicitly.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The graph on the right, show the calculations on the right in DAX which are written, explicitly.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Note:</a:t>
            </a:r>
            <a:endParaRPr lang="en-US" baseline="0" dirty="0"/>
          </a:p>
          <a:p>
            <a:pPr marL="174708" indent="-174708">
              <a:buFont typeface="Arial" panose="020B0604020202020204" pitchFamily="34" charset="0"/>
              <a:buChar char="•"/>
            </a:pPr>
            <a:r>
              <a:rPr lang="en-US" dirty="0"/>
              <a:t>Talk about Home Tables. Even though it</a:t>
            </a:r>
            <a:r>
              <a:rPr lang="en-US" baseline="0" dirty="0"/>
              <a:t> looks like Measures are in a Fact Table internally they are stored in a separate table called Measures Table</a:t>
            </a:r>
          </a:p>
          <a:p>
            <a:pPr marL="174708" indent="-174708">
              <a:buFont typeface="Arial" panose="020B0604020202020204" pitchFamily="34" charset="0"/>
              <a:buChar char="•"/>
            </a:pPr>
            <a:r>
              <a:rPr lang="en-US" baseline="0" dirty="0"/>
              <a:t>Always ensure the Home Table is a FACT table</a:t>
            </a:r>
          </a:p>
          <a:p>
            <a:pPr marL="181198" indent="-181198">
              <a:buFont typeface="Arial" panose="020B0604020202020204" pitchFamily="34" charset="0"/>
              <a:buChar char="•"/>
            </a:pPr>
            <a:r>
              <a:rPr lang="en-US" baseline="0" dirty="0"/>
              <a:t>Be sure the mention that measures should only be associated with FACT tables, and that measure names must be globally unique within the data model.</a:t>
            </a:r>
          </a:p>
          <a:p>
            <a:pPr marL="655381" lvl="1" indent="-181198">
              <a:buFont typeface="Arial" panose="020B0604020202020204" pitchFamily="34" charset="0"/>
              <a:buChar char="•"/>
            </a:pPr>
            <a:r>
              <a:rPr lang="en-US" baseline="0" dirty="0"/>
              <a:t>If class is interested, may be worth mentioning that the reason measure names must be unique is that they end up being associated with a hidden measures-only table that gets created in the data model</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66</a:t>
            </a:fld>
            <a:endParaRPr lang="en-US" dirty="0"/>
          </a:p>
        </p:txBody>
      </p:sp>
    </p:spTree>
    <p:extLst>
      <p:ext uri="{BB962C8B-B14F-4D97-AF65-F5344CB8AC3E}">
        <p14:creationId xmlns:p14="http://schemas.microsoft.com/office/powerpoint/2010/main" val="34687582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to writing</a:t>
            </a:r>
            <a:r>
              <a:rPr lang="en-US" baseline="0" dirty="0"/>
              <a:t> DAX</a:t>
            </a:r>
          </a:p>
          <a:p>
            <a:pPr marL="171450" indent="-171450">
              <a:buFont typeface="Arial" panose="020B0604020202020204" pitchFamily="34" charset="0"/>
              <a:buChar char="•"/>
            </a:pPr>
            <a:r>
              <a:rPr lang="en-US" baseline="0" dirty="0"/>
              <a:t>Simplify DAX by referencing other Measures</a:t>
            </a:r>
          </a:p>
          <a:p>
            <a:pPr marL="171450" indent="-171450">
              <a:buFont typeface="Arial" panose="020B0604020202020204" pitchFamily="34" charset="0"/>
              <a:buChar char="•"/>
            </a:pPr>
            <a:r>
              <a:rPr lang="en-US" baseline="0" dirty="0"/>
              <a:t>Quickly reference the list of measures from the formula bar by typing “[“ – As all Measures start with this character</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67</a:t>
            </a:fld>
            <a:endParaRPr lang="en-US" dirty="0"/>
          </a:p>
        </p:txBody>
      </p:sp>
    </p:spTree>
    <p:extLst>
      <p:ext uri="{BB962C8B-B14F-4D97-AF65-F5344CB8AC3E}">
        <p14:creationId xmlns:p14="http://schemas.microsoft.com/office/powerpoint/2010/main" val="4051907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Profit Margin = Sales[Sales Amount] – Sales[Cogs]</a:t>
            </a:r>
          </a:p>
          <a:p>
            <a:r>
              <a:rPr lang="en-US" dirty="0"/>
              <a:t>Profit Margin % = DIVIDE([</a:t>
            </a:r>
            <a:r>
              <a:rPr lang="en-US" baseline="0" dirty="0"/>
              <a:t>Profit Margin], Sum(Sales[COGS]) )</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68</a:t>
            </a:fld>
            <a:endParaRPr lang="en-US" dirty="0"/>
          </a:p>
        </p:txBody>
      </p:sp>
    </p:spTree>
    <p:extLst>
      <p:ext uri="{BB962C8B-B14F-4D97-AF65-F5344CB8AC3E}">
        <p14:creationId xmlns:p14="http://schemas.microsoft.com/office/powerpoint/2010/main" val="2931342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Measure uses functions like ALL and SAMEPERIODLASTYEAR. These functions will be discussed in detail shortly.</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69</a:t>
            </a:fld>
            <a:endParaRPr lang="en-US" dirty="0"/>
          </a:p>
        </p:txBody>
      </p:sp>
    </p:spTree>
    <p:extLst>
      <p:ext uri="{BB962C8B-B14F-4D97-AF65-F5344CB8AC3E}">
        <p14:creationId xmlns:p14="http://schemas.microsoft.com/office/powerpoint/2010/main" val="2201016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a:t>
            </a:fld>
            <a:endParaRPr lang="en-US" dirty="0"/>
          </a:p>
        </p:txBody>
      </p:sp>
    </p:spTree>
    <p:extLst>
      <p:ext uri="{BB962C8B-B14F-4D97-AF65-F5344CB8AC3E}">
        <p14:creationId xmlns:p14="http://schemas.microsoft.com/office/powerpoint/2010/main" val="18558454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70</a:t>
            </a:fld>
            <a:endParaRPr lang="en-US" dirty="0"/>
          </a:p>
        </p:txBody>
      </p:sp>
    </p:spTree>
    <p:extLst>
      <p:ext uri="{BB962C8B-B14F-4D97-AF65-F5344CB8AC3E}">
        <p14:creationId xmlns:p14="http://schemas.microsoft.com/office/powerpoint/2010/main" val="14774010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Values</a:t>
            </a:r>
            <a:r>
              <a:rPr lang="en-US" baseline="0" dirty="0"/>
              <a:t> use either an implicit Measure or Explicit Measure (explicitly written DAX)</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71</a:t>
            </a:fld>
            <a:endParaRPr lang="en-US" dirty="0"/>
          </a:p>
        </p:txBody>
      </p:sp>
    </p:spTree>
    <p:extLst>
      <p:ext uri="{BB962C8B-B14F-4D97-AF65-F5344CB8AC3E}">
        <p14:creationId xmlns:p14="http://schemas.microsoft.com/office/powerpoint/2010/main" val="17993643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you can doesn’t mean you should add a calculated column to the fact table.</a:t>
            </a:r>
          </a:p>
          <a:p>
            <a:r>
              <a:rPr lang="en-US" sz="1200" b="0" i="0" kern="1200" dirty="0">
                <a:solidFill>
                  <a:schemeClr val="tx1"/>
                </a:solidFill>
                <a:effectLst/>
                <a:latin typeface="+mn-lt"/>
                <a:ea typeface="+mn-ea"/>
                <a:cs typeface="+mn-cs"/>
              </a:rPr>
              <a:t>Insure the instructors know to create a table with the new field and measure, then show that you can create the same visual by dragging the two "related" fields into the a table with the units.  Same visual, no expensive calculated column</a:t>
            </a:r>
            <a:endParaRPr lang="en-US" dirty="0"/>
          </a:p>
          <a:p>
            <a:r>
              <a:rPr lang="en-US" dirty="0"/>
              <a:t>Expected results:</a:t>
            </a:r>
          </a:p>
          <a:p>
            <a:r>
              <a:rPr lang="en-US" dirty="0"/>
              <a:t>1. Total Units Sold = SUM(Sales[Units])</a:t>
            </a:r>
          </a:p>
          <a:p>
            <a:r>
              <a:rPr lang="en-US" dirty="0"/>
              <a:t>2. Category, Campaign = RELATED(</a:t>
            </a:r>
            <a:r>
              <a:rPr lang="en-US" dirty="0" err="1"/>
              <a:t>ProductDim</a:t>
            </a:r>
            <a:r>
              <a:rPr lang="en-US" dirty="0"/>
              <a:t>[Category]) &amp; ", " &amp; RELATED(</a:t>
            </a:r>
            <a:r>
              <a:rPr lang="en-US" dirty="0" err="1"/>
              <a:t>CampaignDim</a:t>
            </a:r>
            <a:r>
              <a:rPr lang="en-US" dirty="0"/>
              <a:t>[</a:t>
            </a:r>
            <a:r>
              <a:rPr lang="en-US" dirty="0" err="1"/>
              <a:t>TrafficChannel</a:t>
            </a:r>
            <a:r>
              <a:rPr lang="en-US" dirty="0"/>
              <a:t>])</a:t>
            </a:r>
          </a:p>
          <a:p>
            <a:r>
              <a:rPr lang="en-US" dirty="0"/>
              <a:t>3. Create a table (or column chart, or whatever) and compare the explicit measure that was just created with the implicit measure from pulling in Units. Talk about how you might go about verifying a more complex measure.</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72</a:t>
            </a:fld>
            <a:endParaRPr lang="en-US" dirty="0"/>
          </a:p>
        </p:txBody>
      </p:sp>
    </p:spTree>
    <p:extLst>
      <p:ext uri="{BB962C8B-B14F-4D97-AF65-F5344CB8AC3E}">
        <p14:creationId xmlns:p14="http://schemas.microsoft.com/office/powerpoint/2010/main" val="35843275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r>
              <a:rPr lang="en-US" baseline="0" dirty="0"/>
              <a:t>Ex. Drop Profit in Sales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73</a:t>
            </a:fld>
            <a:endParaRPr lang="en-US" dirty="0"/>
          </a:p>
        </p:txBody>
      </p:sp>
    </p:spTree>
    <p:extLst>
      <p:ext uri="{BB962C8B-B14F-4D97-AF65-F5344CB8AC3E}">
        <p14:creationId xmlns:p14="http://schemas.microsoft.com/office/powerpoint/2010/main" val="20708631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r>
              <a:rPr lang="en-US" baseline="0" dirty="0"/>
              <a:t>Ex. Drop Profit in Sales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74</a:t>
            </a:fld>
            <a:endParaRPr lang="en-US" dirty="0"/>
          </a:p>
        </p:txBody>
      </p:sp>
    </p:spTree>
    <p:extLst>
      <p:ext uri="{BB962C8B-B14F-4D97-AF65-F5344CB8AC3E}">
        <p14:creationId xmlns:p14="http://schemas.microsoft.com/office/powerpoint/2010/main" val="27278635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75</a:t>
            </a:fld>
            <a:endParaRPr lang="en-US" dirty="0"/>
          </a:p>
        </p:txBody>
      </p:sp>
    </p:spTree>
    <p:extLst>
      <p:ext uri="{BB962C8B-B14F-4D97-AF65-F5344CB8AC3E}">
        <p14:creationId xmlns:p14="http://schemas.microsoft.com/office/powerpoint/2010/main" val="1213578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76</a:t>
            </a:fld>
            <a:endParaRPr lang="en-US" dirty="0"/>
          </a:p>
        </p:txBody>
      </p:sp>
    </p:spTree>
    <p:extLst>
      <p:ext uri="{BB962C8B-B14F-4D97-AF65-F5344CB8AC3E}">
        <p14:creationId xmlns:p14="http://schemas.microsoft.com/office/powerpoint/2010/main" val="35522730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Evaluation Context – Single</a:t>
            </a:r>
            <a:r>
              <a:rPr lang="en-US" baseline="0" dirty="0"/>
              <a:t> biggest reason that people give up on DAX</a:t>
            </a:r>
          </a:p>
          <a:p>
            <a:endParaRPr lang="en-US" baseline="0" dirty="0"/>
          </a:p>
          <a:p>
            <a:r>
              <a:rPr lang="en-US" baseline="0" dirty="0"/>
              <a:t>Want to Simplify the Evaluation Context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77</a:t>
            </a:fld>
            <a:endParaRPr lang="en-US" dirty="0"/>
          </a:p>
        </p:txBody>
      </p:sp>
    </p:spTree>
    <p:extLst>
      <p:ext uri="{BB962C8B-B14F-4D97-AF65-F5344CB8AC3E}">
        <p14:creationId xmlns:p14="http://schemas.microsoft.com/office/powerpoint/2010/main" val="10725012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a:t>
            </a:r>
            <a:r>
              <a:rPr lang="en-US" baseline="0" dirty="0"/>
              <a:t> Excel, there are SUMIF and SUMIFS functions – Calculate give you that flexibility and much more as it can be used with ANY Aggregation/Calculation</a:t>
            </a:r>
          </a:p>
          <a:p>
            <a:endParaRPr lang="en-US" baseline="0" dirty="0"/>
          </a:p>
          <a:p>
            <a:r>
              <a:rPr lang="en-US" baseline="0" dirty="0"/>
              <a:t>MYR – Drill to one Department’s data – and change the shape and it will all still work</a:t>
            </a:r>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78</a:t>
            </a:fld>
            <a:endParaRPr lang="en-US" dirty="0"/>
          </a:p>
        </p:txBody>
      </p:sp>
    </p:spTree>
    <p:extLst>
      <p:ext uri="{BB962C8B-B14F-4D97-AF65-F5344CB8AC3E}">
        <p14:creationId xmlns:p14="http://schemas.microsoft.com/office/powerpoint/2010/main" val="41850603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even if you apply a “Device” Slicer to this page, the measure [Desktop Sales] will always show Desktop</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79</a:t>
            </a:fld>
            <a:endParaRPr lang="en-US" dirty="0"/>
          </a:p>
        </p:txBody>
      </p:sp>
    </p:spTree>
    <p:extLst>
      <p:ext uri="{BB962C8B-B14F-4D97-AF65-F5344CB8AC3E}">
        <p14:creationId xmlns:p14="http://schemas.microsoft.com/office/powerpoint/2010/main" val="3519370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a:t>
            </a:fld>
            <a:endParaRPr lang="en-US" dirty="0"/>
          </a:p>
        </p:txBody>
      </p:sp>
    </p:spTree>
    <p:extLst>
      <p:ext uri="{BB962C8B-B14F-4D97-AF65-F5344CB8AC3E}">
        <p14:creationId xmlns:p14="http://schemas.microsoft.com/office/powerpoint/2010/main" val="9934252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80</a:t>
            </a:fld>
            <a:endParaRPr lang="en-US" dirty="0"/>
          </a:p>
        </p:txBody>
      </p:sp>
    </p:spTree>
    <p:extLst>
      <p:ext uri="{BB962C8B-B14F-4D97-AF65-F5344CB8AC3E}">
        <p14:creationId xmlns:p14="http://schemas.microsoft.com/office/powerpoint/2010/main" val="22991972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slide</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81</a:t>
            </a:fld>
            <a:endParaRPr lang="en-US" dirty="0"/>
          </a:p>
        </p:txBody>
      </p:sp>
    </p:spTree>
    <p:extLst>
      <p:ext uri="{BB962C8B-B14F-4D97-AF65-F5344CB8AC3E}">
        <p14:creationId xmlns:p14="http://schemas.microsoft.com/office/powerpoint/2010/main" val="5413875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Table from “Calculate-Add” report</a:t>
            </a:r>
          </a:p>
          <a:p>
            <a:r>
              <a:rPr lang="en-US" dirty="0"/>
              <a:t>Note the effect that the Year Slicer has on the table (All items change)</a:t>
            </a:r>
          </a:p>
          <a:p>
            <a:r>
              <a:rPr lang="en-US" baseline="0" dirty="0"/>
              <a:t>When the Device Slicer is selected, only “Total Sales” changes. </a:t>
            </a:r>
          </a:p>
          <a:p>
            <a:endParaRPr lang="en-US" baseline="0" dirty="0"/>
          </a:p>
          <a:p>
            <a:r>
              <a:rPr lang="en-US" baseline="0" dirty="0"/>
              <a:t>Filter Context :  Jan + 2015</a:t>
            </a:r>
          </a:p>
          <a:p>
            <a:r>
              <a:rPr lang="en-US" baseline="0" dirty="0"/>
              <a:t>	 Jan + 2015 + Desktop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Jan + 2015 + Tablet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82</a:t>
            </a:fld>
            <a:endParaRPr lang="en-US" dirty="0"/>
          </a:p>
        </p:txBody>
      </p:sp>
    </p:spTree>
    <p:extLst>
      <p:ext uri="{BB962C8B-B14F-4D97-AF65-F5344CB8AC3E}">
        <p14:creationId xmlns:p14="http://schemas.microsoft.com/office/powerpoint/2010/main" val="19767486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83</a:t>
            </a:fld>
            <a:endParaRPr lang="en-US" dirty="0"/>
          </a:p>
        </p:txBody>
      </p:sp>
    </p:spTree>
    <p:extLst>
      <p:ext uri="{BB962C8B-B14F-4D97-AF65-F5344CB8AC3E}">
        <p14:creationId xmlns:p14="http://schemas.microsoft.com/office/powerpoint/2010/main" val="1961926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Optionally you can talk about the next three slides and then go into a demo to show all 3 in action instead of demoing each individually.</a:t>
            </a:r>
          </a:p>
          <a:p>
            <a:endParaRPr lang="en-US" b="1" u="sng" dirty="0"/>
          </a:p>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Geo] </a:t>
            </a:r>
            <a:r>
              <a:rPr lang="en-US" baseline="0" dirty="0"/>
              <a:t>– Ignore filter on ANY column from the </a:t>
            </a:r>
            <a:r>
              <a:rPr lang="en-US" baseline="0" dirty="0" err="1"/>
              <a:t>GeographyDim</a:t>
            </a:r>
            <a:r>
              <a:rPr lang="en-US" baseline="0" dirty="0"/>
              <a:t> table, but allows filters from Year </a:t>
            </a:r>
          </a:p>
          <a:p>
            <a:pPr marL="171450" indent="-171450">
              <a:buFont typeface="Arial" panose="020B0604020202020204" pitchFamily="34" charset="0"/>
              <a:buChar char="•"/>
            </a:pPr>
            <a:r>
              <a:rPr lang="en-US" baseline="0" dirty="0"/>
              <a:t>Discuss that this measure can be used to calculate a </a:t>
            </a:r>
            <a:r>
              <a:rPr lang="en-US" b="1" baseline="0" dirty="0"/>
              <a:t>% of Total </a:t>
            </a:r>
            <a:r>
              <a:rPr lang="en-US" baseline="0" dirty="0"/>
              <a:t>measure</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84</a:t>
            </a:fld>
            <a:endParaRPr lang="en-US" dirty="0"/>
          </a:p>
        </p:txBody>
      </p:sp>
    </p:spTree>
    <p:extLst>
      <p:ext uri="{BB962C8B-B14F-4D97-AF65-F5344CB8AC3E}">
        <p14:creationId xmlns:p14="http://schemas.microsoft.com/office/powerpoint/2010/main" val="18902435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State] </a:t>
            </a:r>
            <a:r>
              <a:rPr lang="en-US" baseline="0" dirty="0"/>
              <a:t>– Ignore filter on the STATE column from the </a:t>
            </a:r>
            <a:r>
              <a:rPr lang="en-US" baseline="0" dirty="0" err="1"/>
              <a:t>GeographyDim</a:t>
            </a:r>
            <a:r>
              <a:rPr lang="en-US" baseline="0" dirty="0"/>
              <a:t> table, but allows filters from Year</a:t>
            </a:r>
          </a:p>
          <a:p>
            <a:pPr marL="171450" indent="-171450">
              <a:buFont typeface="Arial" panose="020B0604020202020204" pitchFamily="34" charset="0"/>
              <a:buChar char="•"/>
            </a:pPr>
            <a:r>
              <a:rPr lang="en-US" baseline="0" dirty="0"/>
              <a:t>Slice on City (Aberdeen is good) </a:t>
            </a:r>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85</a:t>
            </a:fld>
            <a:endParaRPr lang="en-US" dirty="0"/>
          </a:p>
        </p:txBody>
      </p:sp>
    </p:spTree>
    <p:extLst>
      <p:ext uri="{BB962C8B-B14F-4D97-AF65-F5344CB8AC3E}">
        <p14:creationId xmlns:p14="http://schemas.microsoft.com/office/powerpoint/2010/main" val="32095135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Selected State] </a:t>
            </a:r>
            <a:r>
              <a:rPr lang="en-US" baseline="0" dirty="0"/>
              <a:t>– Ignore filter on the STATE column from the </a:t>
            </a:r>
            <a:r>
              <a:rPr lang="en-US" baseline="0" dirty="0" err="1"/>
              <a:t>GeographyDim</a:t>
            </a:r>
            <a:r>
              <a:rPr lang="en-US" baseline="0" dirty="0"/>
              <a:t> table, but allows filters from Year</a:t>
            </a:r>
          </a:p>
          <a:p>
            <a:pPr marL="171450" indent="-171450">
              <a:buFont typeface="Arial" panose="020B0604020202020204" pitchFamily="34" charset="0"/>
              <a:buChar char="•"/>
            </a:pPr>
            <a:r>
              <a:rPr lang="en-US" baseline="0" dirty="0"/>
              <a:t>Slice on City (Aberdeen is good), then select multiple State, see that the measure now only displays the total for selected states.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86</a:t>
            </a:fld>
            <a:endParaRPr lang="en-US" dirty="0"/>
          </a:p>
        </p:txBody>
      </p:sp>
    </p:spTree>
    <p:extLst>
      <p:ext uri="{BB962C8B-B14F-4D97-AF65-F5344CB8AC3E}">
        <p14:creationId xmlns:p14="http://schemas.microsoft.com/office/powerpoint/2010/main" val="22008429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87</a:t>
            </a:fld>
            <a:endParaRPr lang="en-US" dirty="0"/>
          </a:p>
        </p:txBody>
      </p:sp>
    </p:spTree>
    <p:extLst>
      <p:ext uri="{BB962C8B-B14F-4D97-AF65-F5344CB8AC3E}">
        <p14:creationId xmlns:p14="http://schemas.microsoft.com/office/powerpoint/2010/main" val="9686019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Update” Tab:</a:t>
            </a:r>
          </a:p>
          <a:p>
            <a:endParaRPr lang="en-US" baseline="0" dirty="0"/>
          </a:p>
          <a:p>
            <a:pPr marL="171450" indent="-171450">
              <a:buFont typeface="Arial" panose="020B0604020202020204" pitchFamily="34" charset="0"/>
              <a:buChar char="•"/>
            </a:pPr>
            <a:r>
              <a:rPr lang="en-US" baseline="0" dirty="0"/>
              <a:t>The measure called </a:t>
            </a:r>
            <a:r>
              <a:rPr lang="en-US" b="1" baseline="0" dirty="0"/>
              <a:t>[2014 Sales] </a:t>
            </a:r>
            <a:r>
              <a:rPr lang="en-US" baseline="0" dirty="0"/>
              <a:t>– Ignores filter on the Year Slicer.</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88</a:t>
            </a:fld>
            <a:endParaRPr lang="en-US" dirty="0"/>
          </a:p>
        </p:txBody>
      </p:sp>
    </p:spTree>
    <p:extLst>
      <p:ext uri="{BB962C8B-B14F-4D97-AF65-F5344CB8AC3E}">
        <p14:creationId xmlns:p14="http://schemas.microsoft.com/office/powerpoint/2010/main" val="20485785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to Evaluation Contexts: Row &amp; Filter</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89</a:t>
            </a:fld>
            <a:endParaRPr lang="en-US" dirty="0"/>
          </a:p>
        </p:txBody>
      </p:sp>
    </p:spTree>
    <p:extLst>
      <p:ext uri="{BB962C8B-B14F-4D97-AF65-F5344CB8AC3E}">
        <p14:creationId xmlns:p14="http://schemas.microsoft.com/office/powerpoint/2010/main" val="1588654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build slide emphasizes that the Query editor is for transformations and is a different window than the primary modeling views.</a:t>
            </a:r>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a:t>
            </a:fld>
            <a:endParaRPr lang="en-US" dirty="0"/>
          </a:p>
        </p:txBody>
      </p:sp>
    </p:spTree>
    <p:extLst>
      <p:ext uri="{BB962C8B-B14F-4D97-AF65-F5344CB8AC3E}">
        <p14:creationId xmlns:p14="http://schemas.microsoft.com/office/powerpoint/2010/main" val="41001645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90</a:t>
            </a:fld>
            <a:endParaRPr lang="en-US" dirty="0"/>
          </a:p>
        </p:txBody>
      </p:sp>
    </p:spTree>
    <p:extLst>
      <p:ext uri="{BB962C8B-B14F-4D97-AF65-F5344CB8AC3E}">
        <p14:creationId xmlns:p14="http://schemas.microsoft.com/office/powerpoint/2010/main" val="753443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91</a:t>
            </a:fld>
            <a:endParaRPr lang="en-US" dirty="0"/>
          </a:p>
        </p:txBody>
      </p:sp>
    </p:spTree>
    <p:extLst>
      <p:ext uri="{BB962C8B-B14F-4D97-AF65-F5344CB8AC3E}">
        <p14:creationId xmlns:p14="http://schemas.microsoft.com/office/powerpoint/2010/main" val="24679452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92</a:t>
            </a:fld>
            <a:endParaRPr lang="en-US" dirty="0"/>
          </a:p>
        </p:txBody>
      </p:sp>
    </p:spTree>
    <p:extLst>
      <p:ext uri="{BB962C8B-B14F-4D97-AF65-F5344CB8AC3E}">
        <p14:creationId xmlns:p14="http://schemas.microsoft.com/office/powerpoint/2010/main" val="29893180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Scalar is a fancy word for using a single coordinate in the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want bring in a Table</a:t>
            </a:r>
            <a:r>
              <a:rPr lang="en-US" baseline="0" dirty="0"/>
              <a:t> or List of values and apply your calculation to them?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93</a:t>
            </a:fld>
            <a:endParaRPr lang="en-US" dirty="0"/>
          </a:p>
        </p:txBody>
      </p:sp>
    </p:spTree>
    <p:extLst>
      <p:ext uri="{BB962C8B-B14F-4D97-AF65-F5344CB8AC3E}">
        <p14:creationId xmlns:p14="http://schemas.microsoft.com/office/powerpoint/2010/main" val="31243923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gods you can invoke in your DAX calculation</a:t>
            </a:r>
          </a:p>
          <a:p>
            <a:endParaRPr lang="en-US" baseline="0" dirty="0"/>
          </a:p>
          <a:p>
            <a:r>
              <a:rPr lang="en-US" baseline="0" dirty="0"/>
              <a:t>Can be blended in a single calculations</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94</a:t>
            </a:fld>
            <a:endParaRPr lang="en-US" dirty="0"/>
          </a:p>
        </p:txBody>
      </p:sp>
    </p:spTree>
    <p:extLst>
      <p:ext uri="{BB962C8B-B14F-4D97-AF65-F5344CB8AC3E}">
        <p14:creationId xmlns:p14="http://schemas.microsoft.com/office/powerpoint/2010/main" val="26845923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Row</a:t>
            </a:r>
            <a:r>
              <a:rPr lang="en-US" baseline="0" dirty="0"/>
              <a:t> context invoked when you refer to a column in a calculated column formula without an aggregation function surrounding it</a:t>
            </a:r>
          </a:p>
          <a:p>
            <a:endParaRPr lang="en-US" baseline="0" dirty="0"/>
          </a:p>
          <a:p>
            <a:r>
              <a:rPr lang="en-US" baseline="0" dirty="0"/>
              <a:t>Row Context – How many units sold in Row 1?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95</a:t>
            </a:fld>
            <a:endParaRPr lang="en-US" dirty="0"/>
          </a:p>
        </p:txBody>
      </p:sp>
    </p:spTree>
    <p:extLst>
      <p:ext uri="{BB962C8B-B14F-4D97-AF65-F5344CB8AC3E}">
        <p14:creationId xmlns:p14="http://schemas.microsoft.com/office/powerpoint/2010/main" val="39537114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 Context is defined by the Visual</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96</a:t>
            </a:fld>
            <a:endParaRPr lang="en-US" dirty="0"/>
          </a:p>
        </p:txBody>
      </p:sp>
    </p:spTree>
    <p:extLst>
      <p:ext uri="{BB962C8B-B14F-4D97-AF65-F5344CB8AC3E}">
        <p14:creationId xmlns:p14="http://schemas.microsoft.com/office/powerpoint/2010/main" val="38893942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a:t>
            </a:r>
            <a:r>
              <a:rPr lang="en-US" baseline="0" dirty="0"/>
              <a:t>the filter context for the selected cell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Think in terms of co-ordinates (</a:t>
            </a:r>
            <a:r>
              <a:rPr lang="en-US" baseline="0" dirty="0" err="1"/>
              <a:t>lat</a:t>
            </a:r>
            <a:r>
              <a:rPr lang="en-US" baseline="0" dirty="0"/>
              <a:t>/longitude)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97</a:t>
            </a:fld>
            <a:endParaRPr lang="en-US" dirty="0"/>
          </a:p>
        </p:txBody>
      </p:sp>
    </p:spTree>
    <p:extLst>
      <p:ext uri="{BB962C8B-B14F-4D97-AF65-F5344CB8AC3E}">
        <p14:creationId xmlns:p14="http://schemas.microsoft.com/office/powerpoint/2010/main" val="1132303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Charts and Graphs also have Filter Context.  EACH data point has a unique Filter Context</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98</a:t>
            </a:fld>
            <a:endParaRPr lang="en-US" dirty="0"/>
          </a:p>
        </p:txBody>
      </p:sp>
    </p:spTree>
    <p:extLst>
      <p:ext uri="{BB962C8B-B14F-4D97-AF65-F5344CB8AC3E}">
        <p14:creationId xmlns:p14="http://schemas.microsoft.com/office/powerpoint/2010/main" val="13620494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measure is not evaluated until it is in a Visual – and will be under a filter context</a:t>
            </a:r>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99</a:t>
            </a:fld>
            <a:endParaRPr lang="en-US" dirty="0"/>
          </a:p>
        </p:txBody>
      </p:sp>
    </p:spTree>
    <p:extLst>
      <p:ext uri="{BB962C8B-B14F-4D97-AF65-F5344CB8AC3E}">
        <p14:creationId xmlns:p14="http://schemas.microsoft.com/office/powerpoint/2010/main" val="1301664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Footer Placeholder 2">
            <a:extLst>
              <a:ext uri="{FF2B5EF4-FFF2-40B4-BE49-F238E27FC236}">
                <a16:creationId xmlns:a16="http://schemas.microsoft.com/office/drawing/2014/main" id="{96B602E4-6AB6-460B-B8F2-7560A0C71CEA}"/>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a:t>© 2020 Microsoft. All rights reserved. </a:t>
            </a:r>
            <a:endParaRPr lang="en-US" dirty="0"/>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pic>
        <p:nvPicPr>
          <p:cNvPr id="6" name="Graphic">
            <a:extLst>
              <a:ext uri="{FF2B5EF4-FFF2-40B4-BE49-F238E27FC236}">
                <a16:creationId xmlns:a16="http://schemas.microsoft.com/office/drawing/2014/main" id="{4C114976-1449-4DF1-8D68-06CB1A61B65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1992" y="279390"/>
            <a:ext cx="1169946" cy="1169946"/>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0"/>
          </a:xfrm>
        </p:spPr>
        <p:txBody>
          <a:bodyPr anchor="t" anchorCtr="0">
            <a:noAutofit/>
          </a:bodyPr>
          <a:lstStyle>
            <a:lvl1pPr>
              <a:defRPr>
                <a:solidFill>
                  <a:schemeClr val="bg1"/>
                </a:solidFill>
              </a:defRPr>
            </a:lvl1pPr>
          </a:lstStyle>
          <a:p>
            <a:r>
              <a:rPr lang="en-US" dirty="0"/>
              <a:t>Lab code</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97200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Lab minutes</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C7131963-35AF-4552-A651-B87ABAE423A6}"/>
              </a:ext>
            </a:extLst>
          </p:cNvPr>
          <p:cNvSpPr>
            <a:spLocks noGrp="1"/>
          </p:cNvSpPr>
          <p:nvPr>
            <p:ph type="ftr" sz="quarter" idx="11"/>
          </p:nvPr>
        </p:nvSpPr>
        <p:spPr/>
        <p:txBody>
          <a:bodyPr/>
          <a:lstStyle/>
          <a:p>
            <a:r>
              <a:rPr lang="en-AU" dirty="0"/>
              <a:t>© 2020 Microsoft. All rights reserved. </a:t>
            </a:r>
          </a:p>
        </p:txBody>
      </p:sp>
    </p:spTree>
    <p:extLst>
      <p:ext uri="{BB962C8B-B14F-4D97-AF65-F5344CB8AC3E}">
        <p14:creationId xmlns:p14="http://schemas.microsoft.com/office/powerpoint/2010/main" val="38768777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pic>
        <p:nvPicPr>
          <p:cNvPr id="8" name="Graphic">
            <a:extLst>
              <a:ext uri="{FF2B5EF4-FFF2-40B4-BE49-F238E27FC236}">
                <a16:creationId xmlns:a16="http://schemas.microsoft.com/office/drawing/2014/main" id="{08EAEBDE-B5AC-4330-9E98-F3225146836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308" y="279390"/>
            <a:ext cx="1254630" cy="1254630"/>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0"/>
          </a:xfrm>
        </p:spPr>
        <p:txBody>
          <a:bodyPr anchor="t" anchorCtr="0">
            <a:noAutofit/>
          </a:bodyPr>
          <a:lstStyle>
            <a:lvl1pPr>
              <a:defRPr>
                <a:solidFill>
                  <a:schemeClr val="bg1"/>
                </a:solidFill>
              </a:defRPr>
            </a:lvl1pPr>
          </a:lstStyle>
          <a:p>
            <a:r>
              <a:rPr lang="en-US" dirty="0"/>
              <a:t>Demo code</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2A3E67C1-6C4B-4C84-B6F5-37DEAD138BD9}"/>
              </a:ext>
            </a:extLst>
          </p:cNvPr>
          <p:cNvSpPr>
            <a:spLocks noGrp="1"/>
          </p:cNvSpPr>
          <p:nvPr>
            <p:ph type="ftr" sz="quarter" idx="10"/>
          </p:nvPr>
        </p:nvSpPr>
        <p:spPr/>
        <p:txBody>
          <a:bodyPr/>
          <a:lstStyle/>
          <a:p>
            <a:r>
              <a:rPr lang="en-AU" dirty="0"/>
              <a:t>© 2020 Microsoft. All rights reserved. </a:t>
            </a:r>
          </a:p>
        </p:txBody>
      </p:sp>
    </p:spTree>
    <p:extLst>
      <p:ext uri="{BB962C8B-B14F-4D97-AF65-F5344CB8AC3E}">
        <p14:creationId xmlns:p14="http://schemas.microsoft.com/office/powerpoint/2010/main" val="22017979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pic>
        <p:nvPicPr>
          <p:cNvPr id="8" name="Graphic">
            <a:extLst>
              <a:ext uri="{FF2B5EF4-FFF2-40B4-BE49-F238E27FC236}">
                <a16:creationId xmlns:a16="http://schemas.microsoft.com/office/drawing/2014/main" id="{7F4F59B2-34EC-49ED-ABDB-5147356FF3A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8199" y="279390"/>
            <a:ext cx="1203062" cy="1203062"/>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1"/>
          </a:xfrm>
        </p:spPr>
        <p:txBody>
          <a:bodyPr anchor="t" anchorCtr="0">
            <a:noAutofit/>
          </a:bodyPr>
          <a:lstStyle>
            <a:lvl1pPr>
              <a:defRPr>
                <a:solidFill>
                  <a:schemeClr val="bg1"/>
                </a:solidFill>
              </a:defRPr>
            </a:lvl1pPr>
          </a:lstStyle>
          <a:p>
            <a:r>
              <a:rPr lang="en-US" dirty="0"/>
              <a:t>Resources text</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97200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marL="0" indent="0">
              <a:buFontTx/>
              <a:buNone/>
              <a:defRPr/>
            </a:lvl1pPr>
            <a:lvl2pPr marL="0" indent="0">
              <a:buFontTx/>
              <a:buNone/>
              <a:defRPr sz="1800"/>
            </a:lvl2pPr>
            <a:lvl3pPr marL="0" indent="0">
              <a:buFontTx/>
              <a:buNone/>
              <a:defRPr/>
            </a:lvl3pPr>
            <a:lvl4pPr marL="626400" indent="0">
              <a:buFontTx/>
              <a:buNone/>
              <a:defRPr/>
            </a:lvl4pPr>
            <a:lvl5pPr marL="810000" indent="0">
              <a:buFontTx/>
              <a:buNone/>
              <a:defRPr/>
            </a:lvl5pPr>
          </a:lstStyle>
          <a:p>
            <a:pPr lvl="0"/>
            <a:r>
              <a:rPr lang="en-US" dirty="0"/>
              <a:t>Click to edit text</a:t>
            </a:r>
          </a:p>
          <a:p>
            <a:pPr lvl="1"/>
            <a:r>
              <a:rPr lang="en-US" dirty="0"/>
              <a:t>Second level</a:t>
            </a:r>
          </a:p>
        </p:txBody>
      </p:sp>
      <p:sp>
        <p:nvSpPr>
          <p:cNvPr id="4" name="Footer Placeholder 3">
            <a:extLst>
              <a:ext uri="{FF2B5EF4-FFF2-40B4-BE49-F238E27FC236}">
                <a16:creationId xmlns:a16="http://schemas.microsoft.com/office/drawing/2014/main" id="{8EEE2944-E526-4E41-B8CB-5ECD8A11BD43}"/>
              </a:ext>
            </a:extLst>
          </p:cNvPr>
          <p:cNvSpPr>
            <a:spLocks noGrp="1"/>
          </p:cNvSpPr>
          <p:nvPr>
            <p:ph type="ftr" sz="quarter" idx="11"/>
          </p:nvPr>
        </p:nvSpPr>
        <p:spPr/>
        <p:txBody>
          <a:bodyPr/>
          <a:lstStyle/>
          <a:p>
            <a:r>
              <a:rPr lang="en-AU" dirty="0"/>
              <a:t>© 2020 Microsoft. All rights reserved. </a:t>
            </a:r>
          </a:p>
        </p:txBody>
      </p:sp>
    </p:spTree>
    <p:extLst>
      <p:ext uri="{BB962C8B-B14F-4D97-AF65-F5344CB8AC3E}">
        <p14:creationId xmlns:p14="http://schemas.microsoft.com/office/powerpoint/2010/main" val="33773514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pic>
        <p:nvPicPr>
          <p:cNvPr id="5" name="Graphic">
            <a:extLst>
              <a:ext uri="{FF2B5EF4-FFF2-40B4-BE49-F238E27FC236}">
                <a16:creationId xmlns:a16="http://schemas.microsoft.com/office/drawing/2014/main" id="{DD400FA2-80CE-4165-AC03-EC04337565B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72057" y="279390"/>
            <a:ext cx="1262742" cy="1262742"/>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756000"/>
          </a:xfrm>
        </p:spPr>
        <p:txBody>
          <a:bodyPr anchor="t" anchorCtr="0">
            <a:noAutofit/>
          </a:bodyPr>
          <a:lstStyle>
            <a:lvl1pPr>
              <a:defRPr>
                <a:solidFill>
                  <a:schemeClr val="bg1"/>
                </a:solidFill>
              </a:defRPr>
            </a:lvl1pPr>
          </a:lstStyle>
          <a:p>
            <a:r>
              <a:rPr lang="en-US" dirty="0"/>
              <a:t>Questions text</a:t>
            </a:r>
          </a:p>
        </p:txBody>
      </p:sp>
      <p:sp>
        <p:nvSpPr>
          <p:cNvPr id="3" name="Footer Placeholder 2">
            <a:extLst>
              <a:ext uri="{FF2B5EF4-FFF2-40B4-BE49-F238E27FC236}">
                <a16:creationId xmlns:a16="http://schemas.microsoft.com/office/drawing/2014/main" id="{39386DAC-FDF0-4FF4-8BA3-03CE6ECCF470}"/>
              </a:ext>
            </a:extLst>
          </p:cNvPr>
          <p:cNvSpPr>
            <a:spLocks noGrp="1"/>
          </p:cNvSpPr>
          <p:nvPr>
            <p:ph type="ftr" sz="quarter" idx="10"/>
          </p:nvPr>
        </p:nvSpPr>
        <p:spPr/>
        <p:txBody>
          <a:bodyPr/>
          <a:lstStyle/>
          <a:p>
            <a:r>
              <a:rPr lang="en-AU" dirty="0"/>
              <a:t>© 2020 Microsoft. All rights reserved. </a:t>
            </a:r>
          </a:p>
        </p:txBody>
      </p:sp>
    </p:spTree>
    <p:extLst>
      <p:ext uri="{BB962C8B-B14F-4D97-AF65-F5344CB8AC3E}">
        <p14:creationId xmlns:p14="http://schemas.microsoft.com/office/powerpoint/2010/main" val="2909882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urs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rmAutofit/>
          </a:bodyPr>
          <a:lstStyle>
            <a:lvl1pPr>
              <a:defRPr sz="6000">
                <a:solidFill>
                  <a:schemeClr val="accent1"/>
                </a:solidFill>
              </a:defRPr>
            </a:lvl1pPr>
          </a:lstStyle>
          <a:p>
            <a:r>
              <a:rPr lang="en-US" dirty="0"/>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r>
              <a:rPr lang="en-AU" dirty="0"/>
              <a:t>© 2020 Microsoft. All rights reserved. </a:t>
            </a:r>
          </a:p>
        </p:txBody>
      </p:sp>
    </p:spTree>
    <p:extLst>
      <p:ext uri="{BB962C8B-B14F-4D97-AF65-F5344CB8AC3E}">
        <p14:creationId xmlns:p14="http://schemas.microsoft.com/office/powerpoint/2010/main" val="180998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a:extLst>
              <a:ext uri="{FF2B5EF4-FFF2-40B4-BE49-F238E27FC236}">
                <a16:creationId xmlns:a16="http://schemas.microsoft.com/office/drawing/2014/main" id="{3A1C60B0-04A2-4DD1-AC47-6ED08E5D0F89}"/>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a:t>© 2020 Microsoft. All rights reserved. </a:t>
            </a:r>
            <a:endParaRPr lang="en-US" dirty="0"/>
          </a:p>
        </p:txBody>
      </p:sp>
    </p:spTree>
    <p:extLst>
      <p:ext uri="{BB962C8B-B14F-4D97-AF65-F5344CB8AC3E}">
        <p14:creationId xmlns:p14="http://schemas.microsoft.com/office/powerpoint/2010/main" val="24584821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Title Only">
    <p:bg>
      <p:bgPr>
        <a:solidFill>
          <a:srgbClr val="F2C81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
        <p:nvSpPr>
          <p:cNvPr id="4" name="Footer Placeholder 2">
            <a:extLst>
              <a:ext uri="{FF2B5EF4-FFF2-40B4-BE49-F238E27FC236}">
                <a16:creationId xmlns:a16="http://schemas.microsoft.com/office/drawing/2014/main" id="{C29E59E3-E882-43F5-BA77-B1C9655EBA4C}"/>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a:t>© 2020 Microsoft. All rights reserved. </a:t>
            </a:r>
            <a:endParaRPr lang="en-US" dirty="0"/>
          </a:p>
        </p:txBody>
      </p:sp>
    </p:spTree>
    <p:extLst>
      <p:ext uri="{BB962C8B-B14F-4D97-AF65-F5344CB8AC3E}">
        <p14:creationId xmlns:p14="http://schemas.microsoft.com/office/powerpoint/2010/main" val="9069808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8070572" y="2030243"/>
            <a:ext cx="3657600" cy="4572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dirty="0"/>
              <a:t>© 2020 Microsoft. All rights reserved. </a:t>
            </a:r>
          </a:p>
        </p:txBody>
      </p:sp>
      <p:sp>
        <p:nvSpPr>
          <p:cNvPr id="8" name="Picture Placeholder 7">
            <a:extLst>
              <a:ext uri="{FF2B5EF4-FFF2-40B4-BE49-F238E27FC236}">
                <a16:creationId xmlns:a16="http://schemas.microsoft.com/office/drawing/2014/main" id="{46A0AEEF-6CDD-4067-B71C-8692B7FC3F08}"/>
              </a:ext>
            </a:extLst>
          </p:cNvPr>
          <p:cNvSpPr>
            <a:spLocks noGrp="1"/>
          </p:cNvSpPr>
          <p:nvPr>
            <p:ph type="pic" sz="quarter" idx="12"/>
          </p:nvPr>
        </p:nvSpPr>
        <p:spPr>
          <a:xfrm>
            <a:off x="499201" y="2030243"/>
            <a:ext cx="7315200" cy="4572000"/>
          </a:xfrm>
        </p:spPr>
        <p:txBody>
          <a:bodyPr/>
          <a:lstStyle/>
          <a:p>
            <a:r>
              <a:rPr lang="en-US"/>
              <a:t>Click icon to add picture</a:t>
            </a:r>
          </a:p>
        </p:txBody>
      </p:sp>
    </p:spTree>
    <p:extLst>
      <p:ext uri="{BB962C8B-B14F-4D97-AF65-F5344CB8AC3E}">
        <p14:creationId xmlns:p14="http://schemas.microsoft.com/office/powerpoint/2010/main" val="116587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ours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rmAutofit/>
          </a:bodyPr>
          <a:lstStyle>
            <a:lvl1pPr>
              <a:defRPr sz="6000">
                <a:solidFill>
                  <a:schemeClr val="accent1"/>
                </a:solidFill>
              </a:defRPr>
            </a:lvl1pPr>
          </a:lstStyle>
          <a:p>
            <a:r>
              <a:rPr lang="en-US" dirty="0"/>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r>
              <a:rPr lang="en-AU" dirty="0"/>
              <a:t>© 2020 Microsoft. All rights reserved. </a:t>
            </a:r>
          </a:p>
        </p:txBody>
      </p:sp>
    </p:spTree>
    <p:extLst>
      <p:ext uri="{BB962C8B-B14F-4D97-AF65-F5344CB8AC3E}">
        <p14:creationId xmlns:p14="http://schemas.microsoft.com/office/powerpoint/2010/main" val="41584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dirty="0"/>
              <a:t>© 2020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dirty="0"/>
              <a:t>Enter product name in accent color, then new line then use white for remainder of title</a:t>
            </a:r>
          </a:p>
        </p:txBody>
      </p:sp>
    </p:spTree>
    <p:extLst>
      <p:ext uri="{BB962C8B-B14F-4D97-AF65-F5344CB8AC3E}">
        <p14:creationId xmlns:p14="http://schemas.microsoft.com/office/powerpoint/2010/main" val="303182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a:extLst>
              <a:ext uri="{FF2B5EF4-FFF2-40B4-BE49-F238E27FC236}">
                <a16:creationId xmlns:a16="http://schemas.microsoft.com/office/drawing/2014/main" id="{3A1C60B0-04A2-4DD1-AC47-6ED08E5D0F89}"/>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a:t>© 2020 Microsoft. All rights reserved. </a:t>
            </a:r>
            <a:endParaRPr lang="en-US" dirty="0"/>
          </a:p>
        </p:txBody>
      </p:sp>
    </p:spTree>
    <p:extLst>
      <p:ext uri="{BB962C8B-B14F-4D97-AF65-F5344CB8AC3E}">
        <p14:creationId xmlns:p14="http://schemas.microsoft.com/office/powerpoint/2010/main" val="359004754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a:extLst>
              <a:ext uri="{FF2B5EF4-FFF2-40B4-BE49-F238E27FC236}">
                <a16:creationId xmlns:a16="http://schemas.microsoft.com/office/drawing/2014/main" id="{3A1C60B0-04A2-4DD1-AC47-6ED08E5D0F89}"/>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a:t>© 2020 Microsoft. All rights reserved. </a:t>
            </a:r>
            <a:endParaRPr lang="en-US" dirty="0"/>
          </a:p>
        </p:txBody>
      </p:sp>
    </p:spTree>
    <p:extLst>
      <p:ext uri="{BB962C8B-B14F-4D97-AF65-F5344CB8AC3E}">
        <p14:creationId xmlns:p14="http://schemas.microsoft.com/office/powerpoint/2010/main" val="24935575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bg>
      <p:bgPr>
        <a:solidFill>
          <a:srgbClr val="F2C81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
        <p:nvSpPr>
          <p:cNvPr id="4" name="Footer Placeholder 2">
            <a:extLst>
              <a:ext uri="{FF2B5EF4-FFF2-40B4-BE49-F238E27FC236}">
                <a16:creationId xmlns:a16="http://schemas.microsoft.com/office/drawing/2014/main" id="{C29E59E3-E882-43F5-BA77-B1C9655EBA4C}"/>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a:t>© 2020 Microsoft. All rights reserved. </a:t>
            </a:r>
            <a:endParaRPr lang="en-US" dirty="0"/>
          </a:p>
        </p:txBody>
      </p:sp>
    </p:spTree>
    <p:extLst>
      <p:ext uri="{BB962C8B-B14F-4D97-AF65-F5344CB8AC3E}">
        <p14:creationId xmlns:p14="http://schemas.microsoft.com/office/powerpoint/2010/main" val="148823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30"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Advanced</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Enhance your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
        <p:nvSpPr>
          <p:cNvPr id="7" name="Footer Placeholder 2">
            <a:extLst>
              <a:ext uri="{FF2B5EF4-FFF2-40B4-BE49-F238E27FC236}">
                <a16:creationId xmlns:a16="http://schemas.microsoft.com/office/drawing/2014/main" id="{546F5638-549B-48FD-A27C-B55E972285BF}"/>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a:t>© 2020 Microsoft. All rights reserved. </a:t>
            </a:r>
            <a:endParaRPr lang="en-US" dirty="0"/>
          </a:p>
        </p:txBody>
      </p:sp>
    </p:spTree>
    <p:extLst>
      <p:ext uri="{BB962C8B-B14F-4D97-AF65-F5344CB8AC3E}">
        <p14:creationId xmlns:p14="http://schemas.microsoft.com/office/powerpoint/2010/main" val="1341417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7_Title Only">
    <p:bg>
      <p:bgPr>
        <a:solidFill>
          <a:srgbClr val="F2C81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
        <p:nvSpPr>
          <p:cNvPr id="4" name="Footer Placeholder 2">
            <a:extLst>
              <a:ext uri="{FF2B5EF4-FFF2-40B4-BE49-F238E27FC236}">
                <a16:creationId xmlns:a16="http://schemas.microsoft.com/office/drawing/2014/main" id="{C29E59E3-E882-43F5-BA77-B1C9655EBA4C}"/>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a:t>© 2020 Microsoft. All rights reserved. </a:t>
            </a:r>
            <a:endParaRPr lang="en-US" dirty="0"/>
          </a:p>
        </p:txBody>
      </p:sp>
    </p:spTree>
    <p:extLst>
      <p:ext uri="{BB962C8B-B14F-4D97-AF65-F5344CB8AC3E}">
        <p14:creationId xmlns:p14="http://schemas.microsoft.com/office/powerpoint/2010/main" val="163933632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urs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rmAutofit/>
          </a:bodyPr>
          <a:lstStyle>
            <a:lvl1pPr>
              <a:defRPr sz="6000">
                <a:solidFill>
                  <a:schemeClr val="accent1"/>
                </a:solidFill>
              </a:defRPr>
            </a:lvl1pPr>
          </a:lstStyle>
          <a:p>
            <a:r>
              <a:rPr lang="en-US" dirty="0"/>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r>
              <a:rPr lang="en-AU" dirty="0"/>
              <a:t>© 2020 Microsoft. All rights reserved. </a:t>
            </a:r>
          </a:p>
        </p:txBody>
      </p:sp>
    </p:spTree>
    <p:extLst>
      <p:ext uri="{BB962C8B-B14F-4D97-AF65-F5344CB8AC3E}">
        <p14:creationId xmlns:p14="http://schemas.microsoft.com/office/powerpoint/2010/main" val="383005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8070572" y="2030243"/>
            <a:ext cx="3657600" cy="4572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dirty="0"/>
              <a:t>© 2020 Microsoft. All rights reserved. </a:t>
            </a:r>
          </a:p>
        </p:txBody>
      </p:sp>
      <p:sp>
        <p:nvSpPr>
          <p:cNvPr id="8" name="Picture Placeholder 7">
            <a:extLst>
              <a:ext uri="{FF2B5EF4-FFF2-40B4-BE49-F238E27FC236}">
                <a16:creationId xmlns:a16="http://schemas.microsoft.com/office/drawing/2014/main" id="{46A0AEEF-6CDD-4067-B71C-8692B7FC3F08}"/>
              </a:ext>
            </a:extLst>
          </p:cNvPr>
          <p:cNvSpPr>
            <a:spLocks noGrp="1"/>
          </p:cNvSpPr>
          <p:nvPr>
            <p:ph type="pic" sz="quarter" idx="12"/>
          </p:nvPr>
        </p:nvSpPr>
        <p:spPr>
          <a:xfrm>
            <a:off x="499201" y="2030243"/>
            <a:ext cx="7315200" cy="4572000"/>
          </a:xfrm>
        </p:spPr>
        <p:txBody>
          <a:bodyPr/>
          <a:lstStyle/>
          <a:p>
            <a:r>
              <a:rPr lang="en-US"/>
              <a:t>Click icon to add picture</a:t>
            </a:r>
          </a:p>
        </p:txBody>
      </p:sp>
    </p:spTree>
    <p:extLst>
      <p:ext uri="{BB962C8B-B14F-4D97-AF65-F5344CB8AC3E}">
        <p14:creationId xmlns:p14="http://schemas.microsoft.com/office/powerpoint/2010/main" val="106798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dirty="0"/>
              <a:t>© 2020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dirty="0"/>
              <a:t>Enter product name in accent color, then new line then use white for remainder of title</a:t>
            </a:r>
          </a:p>
        </p:txBody>
      </p:sp>
    </p:spTree>
    <p:extLst>
      <p:ext uri="{BB962C8B-B14F-4D97-AF65-F5344CB8AC3E}">
        <p14:creationId xmlns:p14="http://schemas.microsoft.com/office/powerpoint/2010/main" val="267811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5278582" cy="4788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a:extLst>
              <a:ext uri="{FF2B5EF4-FFF2-40B4-BE49-F238E27FC236}">
                <a16:creationId xmlns:a16="http://schemas.microsoft.com/office/drawing/2014/main" id="{0596FD8D-02F0-48A3-BE4D-004A031CEF8B}"/>
              </a:ext>
            </a:extLst>
          </p:cNvPr>
          <p:cNvSpPr>
            <a:spLocks noGrp="1"/>
          </p:cNvSpPr>
          <p:nvPr>
            <p:ph idx="11" hasCustomPrompt="1"/>
          </p:nvPr>
        </p:nvSpPr>
        <p:spPr>
          <a:xfrm>
            <a:off x="6414218" y="2089527"/>
            <a:ext cx="5278582" cy="4788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A2FDD3ED-0DEE-4E5E-845D-BE30DA358D54}"/>
              </a:ext>
            </a:extLst>
          </p:cNvPr>
          <p:cNvSpPr>
            <a:spLocks noGrp="1"/>
          </p:cNvSpPr>
          <p:nvPr>
            <p:ph type="ftr" sz="quarter" idx="12"/>
          </p:nvPr>
        </p:nvSpPr>
        <p:spPr/>
        <p:txBody>
          <a:bodyPr/>
          <a:lstStyle/>
          <a:p>
            <a:r>
              <a:rPr lang="en-AU" dirty="0"/>
              <a:t>© 2020 Microsoft. All rights reserved. </a:t>
            </a:r>
          </a:p>
        </p:txBody>
      </p:sp>
    </p:spTree>
    <p:extLst>
      <p:ext uri="{BB962C8B-B14F-4D97-AF65-F5344CB8AC3E}">
        <p14:creationId xmlns:p14="http://schemas.microsoft.com/office/powerpoint/2010/main" val="38005374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4" name="Footer Placeholder 3">
            <a:extLst>
              <a:ext uri="{FF2B5EF4-FFF2-40B4-BE49-F238E27FC236}">
                <a16:creationId xmlns:a16="http://schemas.microsoft.com/office/drawing/2014/main" id="{38C45D6C-359B-4C71-8F2F-7C0C3F42DC78}"/>
              </a:ext>
            </a:extLst>
          </p:cNvPr>
          <p:cNvSpPr>
            <a:spLocks noGrp="1"/>
          </p:cNvSpPr>
          <p:nvPr>
            <p:ph type="ftr" sz="quarter" idx="11"/>
          </p:nvPr>
        </p:nvSpPr>
        <p:spPr/>
        <p:txBody>
          <a:bodyPr/>
          <a:lstStyle/>
          <a:p>
            <a:r>
              <a:rPr lang="en-AU" dirty="0"/>
              <a:t>© 2020 Microsoft. All rights reserved. </a:t>
            </a:r>
          </a:p>
        </p:txBody>
      </p:sp>
    </p:spTree>
    <p:extLst>
      <p:ext uri="{BB962C8B-B14F-4D97-AF65-F5344CB8AC3E}">
        <p14:creationId xmlns:p14="http://schemas.microsoft.com/office/powerpoint/2010/main" val="218989076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a:t>© 2020 Microsoft. All rights reserved. </a:t>
            </a:r>
            <a:endParaRPr lang="en-US"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23"/>
          <a:stretch>
            <a:fillRect/>
          </a:stretch>
        </p:blipFill>
        <p:spPr>
          <a:xfrm rot="5400000">
            <a:off x="9302126" y="2991033"/>
            <a:ext cx="6858623" cy="876557"/>
          </a:xfrm>
          <a:prstGeom prst="rect">
            <a:avLst/>
          </a:prstGeom>
        </p:spPr>
      </p:pic>
      <p:sp>
        <p:nvSpPr>
          <p:cNvPr id="9" name="MSIPCMContentMarking" descr="{&quot;HashCode&quot;:231139426,&quot;Placement&quot;:&quot;Footer&quot;,&quot;Top&quot;:519.343,&quot;Left&quot;:0.0,&quot;SlideWidth&quot;:960,&quot;SlideHeight&quot;:540}">
            <a:extLst>
              <a:ext uri="{FF2B5EF4-FFF2-40B4-BE49-F238E27FC236}">
                <a16:creationId xmlns:a16="http://schemas.microsoft.com/office/drawing/2014/main" id="{F91C0BD9-94AA-4E81-89C9-1D4A148BD159}"/>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6" r:id="rId1"/>
    <p:sldLayoutId id="2147483733" r:id="rId2"/>
    <p:sldLayoutId id="2147483822" r:id="rId3"/>
    <p:sldLayoutId id="2147483825" r:id="rId4"/>
    <p:sldLayoutId id="2147483967" r:id="rId5"/>
    <p:sldLayoutId id="2147483970" r:id="rId6"/>
    <p:sldLayoutId id="2147483971" r:id="rId7"/>
    <p:sldLayoutId id="2147483956" r:id="rId8"/>
    <p:sldLayoutId id="2147483958" r:id="rId9"/>
    <p:sldLayoutId id="2147483959" r:id="rId10"/>
    <p:sldLayoutId id="2147483960" r:id="rId11"/>
    <p:sldLayoutId id="2147483961" r:id="rId12"/>
    <p:sldLayoutId id="2147483962" r:id="rId13"/>
    <p:sldLayoutId id="2147483964" r:id="rId14"/>
    <p:sldLayoutId id="2147483968" r:id="rId15"/>
    <p:sldLayoutId id="2147483969" r:id="rId16"/>
    <p:sldLayoutId id="2147483989" r:id="rId17"/>
    <p:sldLayoutId id="2147483990" r:id="rId18"/>
    <p:sldLayoutId id="2147483991" r:id="rId19"/>
    <p:sldLayoutId id="2147483992" r:id="rId20"/>
    <p:sldLayoutId id="2147483993" r:id="rId21"/>
  </p:sldLayoutIdLst>
  <p:transition>
    <p:fade/>
  </p:transition>
  <p:hf sldNum="0"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microsoft.com/en-us/download/details.aspx?id=45331"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msdn.microsoft.com/library/Mt253322?CorrelationId=76b5c813-fc40-4d4e-ba47-f96ce7c60fe0&amp;ui=en-US&amp;rs=en-US&amp;ad=U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1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hyperlink" Target="https://pbidax.wordpress.com/2016/05/22/simple-filter-in-dax-measures/" TargetMode="External"/><Relationship Id="rId2" Type="http://schemas.openxmlformats.org/officeDocument/2006/relationships/notesSlide" Target="../notesSlides/notesSlide147.xml"/><Relationship Id="rId1" Type="http://schemas.openxmlformats.org/officeDocument/2006/relationships/slideLayout" Target="../slideLayouts/slideLayout6.xml"/><Relationship Id="rId4" Type="http://schemas.openxmlformats.org/officeDocument/2006/relationships/hyperlink" Target="https://www.sqlbi.com/articles/filter-arguments-in-calculate/"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8" Type="http://schemas.openxmlformats.org/officeDocument/2006/relationships/hyperlink" Target="http://blogs.msdn.com/b/powerbi/" TargetMode="External"/><Relationship Id="rId13" Type="http://schemas.openxmlformats.org/officeDocument/2006/relationships/hyperlink" Target="http://www.daxpatterns.com/" TargetMode="External"/><Relationship Id="rId3" Type="http://schemas.openxmlformats.org/officeDocument/2006/relationships/hyperlink" Target="http://support.powerbi.com/" TargetMode="External"/><Relationship Id="rId7" Type="http://schemas.openxmlformats.org/officeDocument/2006/relationships/hyperlink" Target="http://visuals.powerbi.com/" TargetMode="External"/><Relationship Id="rId12" Type="http://schemas.openxmlformats.org/officeDocument/2006/relationships/hyperlink" Target="https://docs.microsoft.com/en-us/dax/dax-function-reference" TargetMode="External"/><Relationship Id="rId2" Type="http://schemas.openxmlformats.org/officeDocument/2006/relationships/notesSlide" Target="../notesSlides/notesSlide153.xml"/><Relationship Id="rId1" Type="http://schemas.openxmlformats.org/officeDocument/2006/relationships/slideLayout" Target="../slideLayouts/slideLayout6.xml"/><Relationship Id="rId6" Type="http://schemas.openxmlformats.org/officeDocument/2006/relationships/hyperlink" Target="http://community.powerbi.com/t5/R-Script-Showcase/bd-p/RVisuals" TargetMode="External"/><Relationship Id="rId11" Type="http://schemas.openxmlformats.org/officeDocument/2006/relationships/hyperlink" Target="https://powerbi.microsoft.com/en-us/guided-learning/" TargetMode="External"/><Relationship Id="rId5" Type="http://schemas.openxmlformats.org/officeDocument/2006/relationships/hyperlink" Target="http://community.powerbi.com/t5/Data-Stories-Gallery/bd-p/DataStoriesGallery" TargetMode="External"/><Relationship Id="rId15" Type="http://schemas.openxmlformats.org/officeDocument/2006/relationships/hyperlink" Target="https://support.office.com/en-us/article/QuickStart-Learn-DAX-Basics-in-30-Minutes-51744643-c2a5-436a-bdf6-c895762bec1a" TargetMode="External"/><Relationship Id="rId10" Type="http://schemas.openxmlformats.org/officeDocument/2006/relationships/hyperlink" Target="http://issues.powerbi.com/" TargetMode="External"/><Relationship Id="rId4" Type="http://schemas.openxmlformats.org/officeDocument/2006/relationships/hyperlink" Target="http://community.powerbi.com/" TargetMode="External"/><Relationship Id="rId9" Type="http://schemas.openxmlformats.org/officeDocument/2006/relationships/hyperlink" Target="http://ideas.powerbi.com/" TargetMode="External"/><Relationship Id="rId14" Type="http://schemas.openxmlformats.org/officeDocument/2006/relationships/hyperlink" Target="https://docs.microsoft.com/en-us/powerquery-m/power-query-m-function-reference"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aka.ms/PBIAdvanced" TargetMode="External"/><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microsoft.com/en-us/download/details.aspx?id=45331"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www.obvience.com/" TargetMode="External"/><Relationship Id="rId5" Type="http://schemas.openxmlformats.org/officeDocument/2006/relationships/hyperlink" Target="https://docs.microsoft.com/en-us/powerquery-m/power-query-m-function-reference" TargetMode="External"/><Relationship Id="rId4" Type="http://schemas.openxmlformats.org/officeDocument/2006/relationships/hyperlink" Target="https://partner.microsoft.com/en-US/asset/collection/advanced-shaping-student-collectio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aka.ms/PBIAdvanced"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Instructor</a:t>
            </a:r>
            <a:r>
              <a:rPr kumimoji="0" lang="en-US" sz="44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Notes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Rectangle 11">
            <a:extLst>
              <a:ext uri="{FF2B5EF4-FFF2-40B4-BE49-F238E27FC236}">
                <a16:creationId xmlns:a16="http://schemas.microsoft.com/office/drawing/2014/main" id="{75166BA7-A752-4DFF-BE79-1E826974DB62}"/>
              </a:ext>
            </a:extLst>
          </p:cNvPr>
          <p:cNvSpPr>
            <a:spLocks noChangeArrowheads="1"/>
          </p:cNvSpPr>
          <p:nvPr/>
        </p:nvSpPr>
        <p:spPr bwMode="auto">
          <a:xfrm>
            <a:off x="231888" y="1889759"/>
            <a:ext cx="11728224" cy="4583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srgbClr val="505050"/>
                </a:solidFill>
                <a:effectLst/>
                <a:uLnTx/>
                <a:uFillTx/>
                <a:latin typeface="+mn-lt"/>
                <a:ea typeface="Calibri" panose="020F0502020204030204" pitchFamily="34" charset="0"/>
                <a:cs typeface="Segoe UI" panose="020B0502040204020203" pitchFamily="34" charset="0"/>
              </a:rPr>
              <a:t>Ensure you update your contact information on the Title slide</a:t>
            </a:r>
            <a:endParaRPr kumimoji="0" lang="en-US" b="0" i="0" u="none" strike="noStrike" kern="0" cap="none" spc="0" normalizeH="0" baseline="0" noProof="0" dirty="0">
              <a:ln>
                <a:noFill/>
              </a:ln>
              <a:solidFill>
                <a:srgbClr val="505050"/>
              </a:solidFill>
              <a:effectLst/>
              <a:uLnTx/>
              <a:uFillTx/>
              <a:latin typeface="+mn-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endParaRPr kumimoji="0" lang="en-US" b="1" i="0" u="none" strike="noStrike" kern="0" cap="none" spc="0" normalizeH="0" baseline="0" noProof="0" dirty="0">
              <a:ln>
                <a:noFill/>
              </a:ln>
              <a:solidFill>
                <a:srgbClr val="505050"/>
              </a:solidFill>
              <a:effectLst/>
              <a:uLnTx/>
              <a:uFillTx/>
              <a:latin typeface="+mn-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srgbClr val="505050"/>
                </a:solidFill>
                <a:effectLst/>
                <a:uLnTx/>
                <a:uFillTx/>
                <a:latin typeface="+mn-lt"/>
                <a:ea typeface="Calibri" panose="020F0502020204030204" pitchFamily="34" charset="0"/>
                <a:cs typeface="Segoe UI" panose="020B0502040204020203" pitchFamily="34" charset="0"/>
              </a:rPr>
              <a:t> This class is a combination of Lecture, Demo and Lab</a:t>
            </a:r>
            <a:endParaRPr kumimoji="0" lang="en-US" b="0" i="0" u="none" strike="noStrike" kern="0" cap="none" spc="0" normalizeH="0" baseline="0" noProof="0" dirty="0">
              <a:ln>
                <a:noFill/>
              </a:ln>
              <a:solidFill>
                <a:srgbClr val="505050"/>
              </a:solidFill>
              <a:effectLst/>
              <a:uLnTx/>
              <a:uFillTx/>
              <a:latin typeface="+mn-lt"/>
              <a:ea typeface="Calibri" panose="020F0502020204030204" pitchFamily="34" charset="0"/>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0" cap="none" spc="0" normalizeH="0" baseline="0" noProof="0" dirty="0">
                <a:ln>
                  <a:noFill/>
                </a:ln>
                <a:solidFill>
                  <a:schemeClr val="tx1"/>
                </a:solidFill>
                <a:effectLst/>
                <a:uLnTx/>
                <a:uFillTx/>
                <a:latin typeface="+mn-lt"/>
                <a:cs typeface="Segoe UI" panose="020B0502040204020203" pitchFamily="34" charset="0"/>
              </a:rPr>
              <a:t>Class duration is expected to be approximately 4 hours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0" cap="none" spc="0" normalizeH="0" baseline="0" noProof="0" dirty="0">
                <a:ln>
                  <a:noFill/>
                </a:ln>
                <a:solidFill>
                  <a:schemeClr val="tx1"/>
                </a:solidFill>
                <a:effectLst/>
                <a:uLnTx/>
                <a:uFillTx/>
                <a:latin typeface="+mn-lt"/>
                <a:cs typeface="Segoe UI" panose="020B0502040204020203" pitchFamily="34" charset="0"/>
              </a:rPr>
              <a:t>All Demos and Labs are described in the slide </a:t>
            </a:r>
            <a:r>
              <a:rPr kumimoji="0" lang="en-US" b="1" i="1" u="none" strike="noStrike" kern="0" cap="none" spc="0" normalizeH="0" baseline="0" noProof="0" dirty="0">
                <a:ln>
                  <a:noFill/>
                </a:ln>
                <a:solidFill>
                  <a:srgbClr val="505050"/>
                </a:solidFill>
                <a:effectLst/>
                <a:uLnTx/>
                <a:uFillTx/>
                <a:latin typeface="+mn-lt"/>
                <a:cs typeface="Segoe UI" panose="020B0502040204020203" pitchFamily="34" charset="0"/>
              </a:rPr>
              <a:t>Notes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0" cap="none" spc="0" normalizeH="0" baseline="0" noProof="0" dirty="0">
                <a:ln>
                  <a:noFill/>
                </a:ln>
                <a:solidFill>
                  <a:schemeClr val="tx1"/>
                </a:solidFill>
                <a:effectLst/>
                <a:uLnTx/>
                <a:uFillTx/>
                <a:latin typeface="+mn-lt"/>
                <a:cs typeface="Segoe UI" panose="020B0502040204020203" pitchFamily="34" charset="0"/>
              </a:rPr>
              <a:t>File </a:t>
            </a:r>
            <a:r>
              <a:rPr lang="en-US" b="1" i="1" kern="0" dirty="0">
                <a:solidFill>
                  <a:srgbClr val="505050"/>
                </a:solidFill>
                <a:latin typeface="+mn-lt"/>
                <a:cs typeface="Segoe UI" panose="020B0502040204020203" pitchFamily="34" charset="0"/>
              </a:rPr>
              <a:t>Power BI </a:t>
            </a:r>
            <a:r>
              <a:rPr lang="en-US" b="1" i="1" kern="0" dirty="0" err="1">
                <a:solidFill>
                  <a:srgbClr val="505050"/>
                </a:solidFill>
                <a:latin typeface="+mn-lt"/>
                <a:cs typeface="Segoe UI" panose="020B0502040204020203" pitchFamily="34" charset="0"/>
              </a:rPr>
              <a:t>Adv</a:t>
            </a:r>
            <a:r>
              <a:rPr lang="en-US" b="1" i="1" kern="0" dirty="0">
                <a:solidFill>
                  <a:srgbClr val="505050"/>
                </a:solidFill>
                <a:latin typeface="+mn-lt"/>
                <a:cs typeface="Segoe UI" panose="020B0502040204020203" pitchFamily="34" charset="0"/>
              </a:rPr>
              <a:t> M Final</a:t>
            </a:r>
            <a:r>
              <a:rPr kumimoji="0" lang="en-US" b="1" i="1" u="none" strike="noStrike" kern="0" cap="none" spc="0" normalizeH="0" baseline="0" noProof="0" dirty="0">
                <a:ln>
                  <a:noFill/>
                </a:ln>
                <a:solidFill>
                  <a:srgbClr val="505050"/>
                </a:solidFill>
                <a:effectLst/>
                <a:uLnTx/>
                <a:uFillTx/>
                <a:latin typeface="+mn-lt"/>
                <a:cs typeface="Segoe UI" panose="020B0502040204020203" pitchFamily="34" charset="0"/>
              </a:rPr>
              <a:t>.pbix </a:t>
            </a:r>
            <a:r>
              <a:rPr kumimoji="0" lang="en-US" b="0" i="0" u="none" strike="noStrike" kern="0" cap="none" spc="0" normalizeH="0" baseline="0" noProof="0" dirty="0">
                <a:ln>
                  <a:noFill/>
                </a:ln>
                <a:solidFill>
                  <a:srgbClr val="505050"/>
                </a:solidFill>
                <a:effectLst/>
                <a:uLnTx/>
                <a:uFillTx/>
                <a:latin typeface="+mn-lt"/>
                <a:cs typeface="Segoe UI" panose="020B0502040204020203" pitchFamily="34" charset="0"/>
              </a:rPr>
              <a:t> </a:t>
            </a:r>
            <a:r>
              <a:rPr kumimoji="0" lang="en-US" b="0" i="0" u="none" strike="noStrike" kern="0" cap="none" spc="0" normalizeH="0" baseline="0" noProof="0" dirty="0">
                <a:ln>
                  <a:noFill/>
                </a:ln>
                <a:solidFill>
                  <a:schemeClr val="tx1"/>
                </a:solidFill>
                <a:effectLst/>
                <a:uLnTx/>
                <a:uFillTx/>
                <a:latin typeface="+mn-lt"/>
                <a:cs typeface="Segoe UI" panose="020B0502040204020203" pitchFamily="34" charset="0"/>
              </a:rPr>
              <a:t>will be used by the students in Labs.  </a:t>
            </a:r>
          </a:p>
          <a:p>
            <a:pPr marL="914400" marR="0" lvl="1"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0" cap="none" spc="0" normalizeH="0" baseline="0" noProof="0" dirty="0">
                <a:ln>
                  <a:noFill/>
                </a:ln>
                <a:solidFill>
                  <a:schemeClr val="tx1"/>
                </a:solidFill>
                <a:effectLst/>
                <a:uLnTx/>
                <a:uFillTx/>
                <a:latin typeface="+mn-lt"/>
                <a:cs typeface="Segoe UI" panose="020B0502040204020203" pitchFamily="34" charset="0"/>
              </a:rPr>
              <a:t>Save a copy of this file to add DAX and perform demos during class.  It is easier to save a copy as in one demo, you will need to show “before and after” file sizes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kern="0" dirty="0">
                <a:latin typeface="+mn-lt"/>
                <a:cs typeface="Segoe UI" panose="020B0502040204020203" pitchFamily="34" charset="0"/>
              </a:rPr>
              <a:t>Answers to the </a:t>
            </a:r>
            <a:r>
              <a:rPr lang="en-US" b="1" kern="0" dirty="0">
                <a:solidFill>
                  <a:srgbClr val="505050"/>
                </a:solidFill>
                <a:latin typeface="+mn-lt"/>
                <a:cs typeface="Segoe UI" panose="020B0502040204020203" pitchFamily="34" charset="0"/>
              </a:rPr>
              <a:t>Knowledge</a:t>
            </a:r>
            <a:r>
              <a:rPr lang="en-US" b="1" kern="0" dirty="0">
                <a:latin typeface="+mn-lt"/>
                <a:cs typeface="Segoe UI" panose="020B0502040204020203" pitchFamily="34" charset="0"/>
              </a:rPr>
              <a:t> </a:t>
            </a:r>
            <a:r>
              <a:rPr lang="en-US" b="1" kern="0" dirty="0">
                <a:solidFill>
                  <a:srgbClr val="505050"/>
                </a:solidFill>
                <a:latin typeface="+mn-lt"/>
                <a:cs typeface="Segoe UI" panose="020B0502040204020203" pitchFamily="34" charset="0"/>
              </a:rPr>
              <a:t>Checks</a:t>
            </a:r>
            <a:r>
              <a:rPr lang="en-US" b="1" kern="0" dirty="0">
                <a:latin typeface="+mn-lt"/>
                <a:cs typeface="Segoe UI" panose="020B0502040204020203" pitchFamily="34" charset="0"/>
              </a:rPr>
              <a:t> </a:t>
            </a:r>
            <a:r>
              <a:rPr lang="en-US" kern="0" dirty="0">
                <a:latin typeface="+mn-lt"/>
                <a:cs typeface="Segoe UI" panose="020B0502040204020203" pitchFamily="34" charset="0"/>
              </a:rPr>
              <a:t>can be found in the Appendix</a:t>
            </a:r>
          </a:p>
          <a:p>
            <a:pPr marL="457200" indent="-457200" defTabSz="896386">
              <a:buFont typeface="Arial" panose="020B0604020202020204" pitchFamily="34" charset="0"/>
              <a:buChar char="•"/>
              <a:defRPr/>
            </a:pPr>
            <a:r>
              <a:rPr lang="en-US" kern="0" dirty="0">
                <a:latin typeface="+mn-lt"/>
                <a:cs typeface="Segoe UI" panose="020B0502040204020203" pitchFamily="34" charset="0"/>
              </a:rPr>
              <a:t>PBIX file has a </a:t>
            </a:r>
            <a:r>
              <a:rPr lang="en-US" b="1" kern="0" dirty="0" err="1">
                <a:solidFill>
                  <a:srgbClr val="505050"/>
                </a:solidFill>
                <a:latin typeface="+mn-lt"/>
                <a:cs typeface="Segoe UI" panose="020B0502040204020203" pitchFamily="34" charset="0"/>
              </a:rPr>
              <a:t>FullPath</a:t>
            </a:r>
            <a:r>
              <a:rPr lang="en-US" kern="0" dirty="0">
                <a:latin typeface="+mn-lt"/>
                <a:cs typeface="Segoe UI" panose="020B0502040204020203" pitchFamily="34" charset="0"/>
              </a:rPr>
              <a:t> parameter which can be adjusted to the location of the source data file </a:t>
            </a:r>
            <a:r>
              <a:rPr lang="en-US" b="1" kern="0" dirty="0">
                <a:solidFill>
                  <a:srgbClr val="505050"/>
                </a:solidFill>
                <a:latin typeface="+mn-lt"/>
                <a:cs typeface="Segoe UI" panose="020B0502040204020203" pitchFamily="34" charset="0"/>
              </a:rPr>
              <a:t>VanArsdel_Actuals.xlsx</a:t>
            </a:r>
            <a:endParaRPr lang="en-US" kern="0" dirty="0">
              <a:solidFill>
                <a:srgbClr val="505050"/>
              </a:solidFill>
              <a:latin typeface="+mn-lt"/>
              <a:cs typeface="Segoe UI" panose="020B0502040204020203" pitchFamily="34" charset="0"/>
            </a:endParaRPr>
          </a:p>
          <a:p>
            <a:pPr marL="896386" marR="0" lvl="2" indent="0" defTabSz="896386" eaLnBrk="0" fontAlgn="base" latinLnBrk="0" hangingPunct="0">
              <a:lnSpc>
                <a:spcPct val="100000"/>
              </a:lnSpc>
              <a:spcBef>
                <a:spcPct val="0"/>
              </a:spcBef>
              <a:spcAft>
                <a:spcPct val="0"/>
              </a:spcAft>
              <a:buClrTx/>
              <a:buSzTx/>
              <a:buFontTx/>
              <a:buNone/>
              <a:tabLst/>
              <a:defRPr/>
            </a:pPr>
            <a:endParaRPr kumimoji="0" lang="en-US" b="0" i="0" u="none" strike="noStrike" kern="0" cap="none" spc="0" normalizeH="0" baseline="0" noProof="0" dirty="0">
              <a:ln>
                <a:noFill/>
              </a:ln>
              <a:solidFill>
                <a:schemeClr val="tx1"/>
              </a:solidFill>
              <a:effectLst/>
              <a:uLnTx/>
              <a:uFillTx/>
              <a:latin typeface="+mn-lt"/>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b="1" i="0" u="none" strike="noStrike" kern="0" cap="none" spc="0" normalizeH="0" baseline="0" noProof="0" dirty="0">
                <a:ln>
                  <a:noFill/>
                </a:ln>
                <a:solidFill>
                  <a:srgbClr val="505050"/>
                </a:solidFill>
                <a:effectLst/>
                <a:uLnTx/>
                <a:uFillTx/>
                <a:latin typeface="+mn-lt"/>
                <a:cs typeface="Segoe UI" panose="020B0502040204020203" pitchFamily="34" charset="0"/>
              </a:rPr>
              <a:t>Download and install Power BI Desktop: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b="0" i="0" u="none" strike="noStrike" kern="0" cap="none" spc="0" normalizeH="0" baseline="0" noProof="0" dirty="0">
                <a:ln>
                  <a:noFill/>
                </a:ln>
                <a:solidFill>
                  <a:schemeClr val="tx1"/>
                </a:solidFill>
                <a:effectLst/>
                <a:uLnTx/>
                <a:uFillTx/>
                <a:latin typeface="+mn-lt"/>
                <a:cs typeface="Segoe UI" panose="020B0502040204020203" pitchFamily="34" charset="0"/>
              </a:rPr>
              <a:t>Download and install Microsoft Power BI Desktop from: </a:t>
            </a:r>
            <a:r>
              <a:rPr kumimoji="0" lang="en-US" b="0" i="0" u="sng" strike="noStrike" kern="0" cap="none" spc="0" normalizeH="0" baseline="0" noProof="0" dirty="0">
                <a:ln>
                  <a:noFill/>
                </a:ln>
                <a:solidFill>
                  <a:schemeClr val="accent1"/>
                </a:solidFill>
                <a:effectLst/>
                <a:uLnTx/>
                <a:uFillTx/>
                <a:latin typeface="+mn-lt"/>
                <a:cs typeface="Segoe UI" panose="020B0502040204020203" pitchFamily="34" charset="0"/>
                <a:hlinkClick r:id="rId3"/>
              </a:rPr>
              <a:t>http://www.microsoft.com/en-us/download/details.aspx?id=45331</a:t>
            </a:r>
            <a:endParaRPr kumimoji="0" lang="en-US" b="0" i="0" u="sng" strike="noStrike" kern="0" cap="none" spc="0" normalizeH="0" baseline="0" noProof="0" dirty="0">
              <a:ln>
                <a:noFill/>
              </a:ln>
              <a:solidFill>
                <a:schemeClr val="accent1"/>
              </a:solidFill>
              <a:effectLst/>
              <a:uLnTx/>
              <a:uFillTx/>
              <a:latin typeface="+mn-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kern="0" dirty="0">
                <a:latin typeface="+mn-lt"/>
                <a:cs typeface="Segoe UI" panose="020B0502040204020203" pitchFamily="34" charset="0"/>
              </a:rPr>
              <a:t>Open </a:t>
            </a:r>
            <a:r>
              <a:rPr lang="en-US" kern="0" dirty="0">
                <a:latin typeface="+mn-lt"/>
                <a:cs typeface="Segoe UI" panose="020B0502040204020203" pitchFamily="34" charset="0"/>
                <a:hlinkClick r:id="rId4"/>
              </a:rPr>
              <a:t>Power Query Formula Language </a:t>
            </a:r>
            <a:r>
              <a:rPr lang="en-US" kern="0" dirty="0">
                <a:latin typeface="+mn-lt"/>
                <a:cs typeface="Segoe UI" panose="020B0502040204020203" pitchFamily="34" charset="0"/>
              </a:rPr>
              <a:t>link</a:t>
            </a:r>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3" name="TextBox 2">
            <a:extLst>
              <a:ext uri="{FF2B5EF4-FFF2-40B4-BE49-F238E27FC236}">
                <a16:creationId xmlns:a16="http://schemas.microsoft.com/office/drawing/2014/main" id="{F60885BA-6D08-4975-92E7-EB92D2E8B05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0489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What is a Data Model</a:t>
            </a:r>
          </a:p>
        </p:txBody>
      </p:sp>
      <p:sp>
        <p:nvSpPr>
          <p:cNvPr id="6" name="Text Placeholder 3">
            <a:extLst>
              <a:ext uri="{FF2B5EF4-FFF2-40B4-BE49-F238E27FC236}">
                <a16:creationId xmlns:a16="http://schemas.microsoft.com/office/drawing/2014/main" id="{5FCC0F99-F4BD-4FD0-84A6-95743292A6D9}"/>
              </a:ext>
            </a:extLst>
          </p:cNvPr>
          <p:cNvSpPr txBox="1">
            <a:spLocks/>
          </p:cNvSpPr>
          <p:nvPr/>
        </p:nvSpPr>
        <p:spPr>
          <a:xfrm>
            <a:off x="577091" y="4626789"/>
            <a:ext cx="11143488" cy="132959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Tx/>
              <a:buNone/>
              <a:defRPr sz="2800" kern="1200">
                <a:solidFill>
                  <a:schemeClr val="accent1"/>
                </a:solidFill>
                <a:latin typeface="+mn-lt"/>
                <a:ea typeface="+mn-ea"/>
                <a:cs typeface="+mn-cs"/>
              </a:defRPr>
            </a:lvl1pPr>
            <a:lvl2pPr marL="262800" indent="0" algn="l" defTabSz="914400" rtl="0" eaLnBrk="1" latinLnBrk="0" hangingPunct="1">
              <a:lnSpc>
                <a:spcPct val="90000"/>
              </a:lnSpc>
              <a:spcBef>
                <a:spcPts val="500"/>
              </a:spcBef>
              <a:buFontTx/>
              <a:buNone/>
              <a:defRPr sz="2400" kern="1200">
                <a:solidFill>
                  <a:schemeClr val="accent1"/>
                </a:solidFill>
                <a:latin typeface="+mn-lt"/>
                <a:ea typeface="+mn-ea"/>
                <a:cs typeface="+mn-cs"/>
              </a:defRPr>
            </a:lvl2pPr>
            <a:lvl3pPr marL="446400" indent="0" algn="l" defTabSz="914400" rtl="0" eaLnBrk="1" latinLnBrk="0" hangingPunct="1">
              <a:lnSpc>
                <a:spcPct val="90000"/>
              </a:lnSpc>
              <a:spcBef>
                <a:spcPts val="500"/>
              </a:spcBef>
              <a:buFontTx/>
              <a:buNone/>
              <a:defRPr sz="2000" kern="1200">
                <a:solidFill>
                  <a:schemeClr val="accent1"/>
                </a:solidFill>
                <a:latin typeface="+mn-lt"/>
                <a:ea typeface="+mn-ea"/>
                <a:cs typeface="+mn-cs"/>
              </a:defRPr>
            </a:lvl3pPr>
            <a:lvl4pPr marL="626400" indent="0" algn="l" defTabSz="914400" rtl="0" eaLnBrk="1" latinLnBrk="0" hangingPunct="1">
              <a:lnSpc>
                <a:spcPct val="90000"/>
              </a:lnSpc>
              <a:spcBef>
                <a:spcPts val="500"/>
              </a:spcBef>
              <a:buFontTx/>
              <a:buNone/>
              <a:defRPr sz="1800" kern="1200">
                <a:solidFill>
                  <a:schemeClr val="accent1"/>
                </a:solidFill>
                <a:latin typeface="+mn-lt"/>
                <a:ea typeface="+mn-ea"/>
                <a:cs typeface="+mn-cs"/>
              </a:defRPr>
            </a:lvl4pPr>
            <a:lvl5pPr marL="810000" indent="0" algn="l" defTabSz="914400" rtl="0" eaLnBrk="1" latinLnBrk="0" hangingPunct="1">
              <a:lnSpc>
                <a:spcPct val="90000"/>
              </a:lnSpc>
              <a:spcBef>
                <a:spcPts val="500"/>
              </a:spcBef>
              <a:buFontTx/>
              <a:buNone/>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rPr>
              <a:t>Improves understandability of the data</a:t>
            </a:r>
          </a:p>
          <a:p>
            <a:r>
              <a:rPr lang="en-US" sz="2400" dirty="0">
                <a:solidFill>
                  <a:schemeClr val="tx1"/>
                </a:solidFill>
              </a:rPr>
              <a:t>Increases performance of dependent processes and systems</a:t>
            </a:r>
          </a:p>
          <a:p>
            <a:r>
              <a:rPr lang="en-US" sz="2400" dirty="0">
                <a:solidFill>
                  <a:schemeClr val="tx1"/>
                </a:solidFill>
              </a:rPr>
              <a:t>Increases resilience to change</a:t>
            </a:r>
          </a:p>
        </p:txBody>
      </p:sp>
      <p:sp>
        <p:nvSpPr>
          <p:cNvPr id="8" name="Title 1">
            <a:extLst>
              <a:ext uri="{FF2B5EF4-FFF2-40B4-BE49-F238E27FC236}">
                <a16:creationId xmlns:a16="http://schemas.microsoft.com/office/drawing/2014/main" id="{9E227410-3328-454F-8E10-009C4A590DA9}"/>
              </a:ext>
            </a:extLst>
          </p:cNvPr>
          <p:cNvSpPr txBox="1">
            <a:spLocks/>
          </p:cNvSpPr>
          <p:nvPr/>
        </p:nvSpPr>
        <p:spPr>
          <a:xfrm>
            <a:off x="319755" y="3899173"/>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505050"/>
                </a:solidFill>
                <a:latin typeface="+mn-lt"/>
              </a:rPr>
              <a:t>Why is it important to have a Good Data model?</a:t>
            </a:r>
          </a:p>
        </p:txBody>
      </p:sp>
      <p:sp>
        <p:nvSpPr>
          <p:cNvPr id="10" name="Rectangle 9">
            <a:extLst>
              <a:ext uri="{FF2B5EF4-FFF2-40B4-BE49-F238E27FC236}">
                <a16:creationId xmlns:a16="http://schemas.microsoft.com/office/drawing/2014/main" id="{F42E840C-30C1-4AC3-96D0-AC16D56AFC90}"/>
              </a:ext>
            </a:extLst>
          </p:cNvPr>
          <p:cNvSpPr/>
          <p:nvPr/>
        </p:nvSpPr>
        <p:spPr>
          <a:xfrm>
            <a:off x="575930" y="2126184"/>
            <a:ext cx="11040139" cy="1200329"/>
          </a:xfrm>
          <a:prstGeom prst="rect">
            <a:avLst/>
          </a:prstGeom>
        </p:spPr>
        <p:txBody>
          <a:bodyPr wrap="square">
            <a:spAutoFit/>
          </a:bodyPr>
          <a:lstStyle/>
          <a:p>
            <a:r>
              <a:rPr lang="en-US" sz="2400" dirty="0">
                <a:gradFill>
                  <a:gsLst>
                    <a:gs pos="1250">
                      <a:schemeClr val="tx1"/>
                    </a:gs>
                    <a:gs pos="100000">
                      <a:schemeClr val="tx1"/>
                    </a:gs>
                  </a:gsLst>
                  <a:lin ang="5400000" scaled="0"/>
                </a:gradFill>
              </a:rPr>
              <a:t>A Power BI </a:t>
            </a:r>
            <a:r>
              <a:rPr lang="en-US" sz="2400" b="1" dirty="0">
                <a:solidFill>
                  <a:srgbClr val="505050"/>
                </a:solidFill>
              </a:rPr>
              <a:t>Data Model </a:t>
            </a:r>
            <a:r>
              <a:rPr lang="en-US" sz="2400" dirty="0">
                <a:gradFill>
                  <a:gsLst>
                    <a:gs pos="1250">
                      <a:schemeClr val="tx1"/>
                    </a:gs>
                    <a:gs pos="100000">
                      <a:schemeClr val="tx1"/>
                    </a:gs>
                  </a:gsLst>
                  <a:lin ang="5400000" scaled="0"/>
                </a:gradFill>
              </a:rPr>
              <a:t>is a </a:t>
            </a:r>
            <a:r>
              <a:rPr lang="en-US" sz="2400" b="1" dirty="0">
                <a:solidFill>
                  <a:srgbClr val="505050"/>
                </a:solidFill>
              </a:rPr>
              <a:t>collection of tables with relationships </a:t>
            </a:r>
            <a:r>
              <a:rPr lang="en-US" sz="2400" dirty="0">
                <a:gradFill>
                  <a:gsLst>
                    <a:gs pos="1250">
                      <a:schemeClr val="tx1"/>
                    </a:gs>
                    <a:gs pos="100000">
                      <a:schemeClr val="tx1"/>
                    </a:gs>
                  </a:gsLst>
                  <a:lin ang="5400000" scaled="0"/>
                </a:gradFill>
              </a:rPr>
              <a:t>which enable your business users to easily understand and explore their data to get business insights.</a:t>
            </a:r>
          </a:p>
        </p:txBody>
      </p:sp>
      <p:sp>
        <p:nvSpPr>
          <p:cNvPr id="11" name="Footer Placeholder 8">
            <a:extLst>
              <a:ext uri="{FF2B5EF4-FFF2-40B4-BE49-F238E27FC236}">
                <a16:creationId xmlns:a16="http://schemas.microsoft.com/office/drawing/2014/main" id="{F09DB5D7-8191-46FF-804C-08BB7AC5389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102D63EE-202D-4638-8B96-9E57998D4C2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0784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 and Multiple Tables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E689235D-87E0-405E-B0DC-EB8E9E8894D2}"/>
              </a:ext>
            </a:extLst>
          </p:cNvPr>
          <p:cNvSpPr/>
          <p:nvPr/>
        </p:nvSpPr>
        <p:spPr>
          <a:xfrm>
            <a:off x="472965" y="5205240"/>
            <a:ext cx="11544300" cy="1652760"/>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context automatically propagates from Dim Table to Fact Table</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Filtering the DateDim Table to Year = 2015 returns only Sales for 2015 </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549E33BA-2082-4FDB-B126-5D01326735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0820" y="2077452"/>
            <a:ext cx="3329952" cy="2782616"/>
          </a:xfrm>
          <a:prstGeom prst="rect">
            <a:avLst/>
          </a:prstGeom>
        </p:spPr>
      </p:pic>
      <p:pic>
        <p:nvPicPr>
          <p:cNvPr id="4" name="Picture 3">
            <a:extLst>
              <a:ext uri="{FF2B5EF4-FFF2-40B4-BE49-F238E27FC236}">
                <a16:creationId xmlns:a16="http://schemas.microsoft.com/office/drawing/2014/main" id="{6F4A9E94-BCCA-4E66-81CA-D769F7D2B68D}"/>
              </a:ext>
            </a:extLst>
          </p:cNvPr>
          <p:cNvPicPr>
            <a:picLocks noChangeAspect="1"/>
          </p:cNvPicPr>
          <p:nvPr/>
        </p:nvPicPr>
        <p:blipFill>
          <a:blip r:embed="rId4"/>
          <a:stretch>
            <a:fillRect/>
          </a:stretch>
        </p:blipFill>
        <p:spPr>
          <a:xfrm>
            <a:off x="1437536" y="2271954"/>
            <a:ext cx="3124361" cy="2292468"/>
          </a:xfrm>
          <a:prstGeom prst="rect">
            <a:avLst/>
          </a:prstGeom>
        </p:spPr>
      </p:pic>
      <p:sp>
        <p:nvSpPr>
          <p:cNvPr id="9" name="TextBox 8">
            <a:extLst>
              <a:ext uri="{FF2B5EF4-FFF2-40B4-BE49-F238E27FC236}">
                <a16:creationId xmlns:a16="http://schemas.microsoft.com/office/drawing/2014/main" id="{F7E0FA4C-6866-45C1-A490-16BCAD441BC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9827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 and Multiple Tables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8" name="Picture 7">
            <a:extLst>
              <a:ext uri="{FF2B5EF4-FFF2-40B4-BE49-F238E27FC236}">
                <a16:creationId xmlns:a16="http://schemas.microsoft.com/office/drawing/2014/main" id="{A7C1F584-ADAD-4BD4-9081-B1D27E8321EC}"/>
              </a:ext>
            </a:extLst>
          </p:cNvPr>
          <p:cNvPicPr>
            <a:picLocks noChangeAspect="1"/>
          </p:cNvPicPr>
          <p:nvPr/>
        </p:nvPicPr>
        <p:blipFill>
          <a:blip r:embed="rId3"/>
          <a:stretch>
            <a:fillRect/>
          </a:stretch>
        </p:blipFill>
        <p:spPr>
          <a:xfrm>
            <a:off x="472965" y="2918883"/>
            <a:ext cx="5372376" cy="2349621"/>
          </a:xfrm>
          <a:prstGeom prst="rect">
            <a:avLst/>
          </a:prstGeom>
        </p:spPr>
      </p:pic>
      <p:sp>
        <p:nvSpPr>
          <p:cNvPr id="9" name="Title 1">
            <a:extLst>
              <a:ext uri="{FF2B5EF4-FFF2-40B4-BE49-F238E27FC236}">
                <a16:creationId xmlns:a16="http://schemas.microsoft.com/office/drawing/2014/main" id="{132936ED-C81C-425F-95CD-33B6AE2ED9C8}"/>
              </a:ext>
            </a:extLst>
          </p:cNvPr>
          <p:cNvSpPr>
            <a:spLocks noGrp="1"/>
          </p:cNvSpPr>
          <p:nvPr>
            <p:ph type="title"/>
          </p:nvPr>
        </p:nvSpPr>
        <p:spPr>
          <a:xfrm>
            <a:off x="217144" y="1859333"/>
            <a:ext cx="11655840" cy="524527"/>
          </a:xfrm>
        </p:spPr>
        <p:txBody>
          <a:bodyPr vert="horz" wrap="square" lIns="146304" tIns="91440" rIns="146304" bIns="91440" rtlCol="0" anchor="t">
            <a:noAutofit/>
          </a:bodyPr>
          <a:lstStyle/>
          <a:p>
            <a:r>
              <a:rPr lang="en-US" sz="2800" b="1" dirty="0">
                <a:solidFill>
                  <a:srgbClr val="505050"/>
                </a:solidFill>
                <a:latin typeface="+mn-lt"/>
              </a:rPr>
              <a:t>Filter Context and Multiple Tables </a:t>
            </a:r>
          </a:p>
        </p:txBody>
      </p:sp>
      <p:sp>
        <p:nvSpPr>
          <p:cNvPr id="10" name="Rectangle 9">
            <a:extLst>
              <a:ext uri="{FF2B5EF4-FFF2-40B4-BE49-F238E27FC236}">
                <a16:creationId xmlns:a16="http://schemas.microsoft.com/office/drawing/2014/main" id="{EE4EAA69-9223-4D22-886B-F2352D5B877F}"/>
              </a:ext>
            </a:extLst>
          </p:cNvPr>
          <p:cNvSpPr/>
          <p:nvPr/>
        </p:nvSpPr>
        <p:spPr>
          <a:xfrm>
            <a:off x="5949672" y="2947979"/>
            <a:ext cx="6096000" cy="3801041"/>
          </a:xfrm>
          <a:prstGeom prst="rect">
            <a:avLst/>
          </a:prstGeom>
        </p:spPr>
        <p:txBody>
          <a:bodyPr>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Filters (Filter context) automatically propagate based on direction of arrows in relationships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Examples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does not go from CustomerDim to DateDim</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5CF89507-9F48-4072-A1AB-B724EE12E81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6355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 and Multiple Tables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8" name="Picture 7">
            <a:extLst>
              <a:ext uri="{FF2B5EF4-FFF2-40B4-BE49-F238E27FC236}">
                <a16:creationId xmlns:a16="http://schemas.microsoft.com/office/drawing/2014/main" id="{BA7D8BC0-F01B-4691-97FE-C197DAF226CF}"/>
              </a:ext>
            </a:extLst>
          </p:cNvPr>
          <p:cNvPicPr>
            <a:picLocks noChangeAspect="1"/>
          </p:cNvPicPr>
          <p:nvPr/>
        </p:nvPicPr>
        <p:blipFill>
          <a:blip r:embed="rId3"/>
          <a:stretch>
            <a:fillRect/>
          </a:stretch>
        </p:blipFill>
        <p:spPr>
          <a:xfrm>
            <a:off x="339605" y="2382131"/>
            <a:ext cx="7810303" cy="3415854"/>
          </a:xfrm>
          <a:prstGeom prst="rect">
            <a:avLst/>
          </a:prstGeom>
        </p:spPr>
      </p:pic>
      <p:sp>
        <p:nvSpPr>
          <p:cNvPr id="9" name="Title 1">
            <a:extLst>
              <a:ext uri="{FF2B5EF4-FFF2-40B4-BE49-F238E27FC236}">
                <a16:creationId xmlns:a16="http://schemas.microsoft.com/office/drawing/2014/main" id="{B4652629-0094-4455-8BDB-BFAF7E348FC0}"/>
              </a:ext>
            </a:extLst>
          </p:cNvPr>
          <p:cNvSpPr>
            <a:spLocks noGrp="1"/>
          </p:cNvSpPr>
          <p:nvPr>
            <p:ph type="title"/>
          </p:nvPr>
        </p:nvSpPr>
        <p:spPr>
          <a:xfrm>
            <a:off x="196555" y="1857604"/>
            <a:ext cx="11655840" cy="524527"/>
          </a:xfrm>
        </p:spPr>
        <p:txBody>
          <a:bodyPr vert="horz" wrap="square" lIns="146304" tIns="91440" rIns="146304" bIns="91440" rtlCol="0" anchor="t">
            <a:noAutofit/>
          </a:bodyPr>
          <a:lstStyle/>
          <a:p>
            <a:r>
              <a:rPr lang="en-US" sz="2800" b="1" dirty="0">
                <a:solidFill>
                  <a:srgbClr val="505050"/>
                </a:solidFill>
                <a:latin typeface="+mn-lt"/>
              </a:rPr>
              <a:t>Filter Context and Multiple Tables – Right Arrow Direction </a:t>
            </a:r>
          </a:p>
        </p:txBody>
      </p:sp>
      <p:pic>
        <p:nvPicPr>
          <p:cNvPr id="10" name="Picture 9">
            <a:extLst>
              <a:ext uri="{FF2B5EF4-FFF2-40B4-BE49-F238E27FC236}">
                <a16:creationId xmlns:a16="http://schemas.microsoft.com/office/drawing/2014/main" id="{C284F254-BA6E-4355-9F24-54520504B715}"/>
              </a:ext>
            </a:extLst>
          </p:cNvPr>
          <p:cNvPicPr>
            <a:picLocks noChangeAspect="1"/>
          </p:cNvPicPr>
          <p:nvPr/>
        </p:nvPicPr>
        <p:blipFill>
          <a:blip r:embed="rId4"/>
          <a:stretch>
            <a:fillRect/>
          </a:stretch>
        </p:blipFill>
        <p:spPr>
          <a:xfrm>
            <a:off x="8652928" y="2992205"/>
            <a:ext cx="3105150" cy="2667000"/>
          </a:xfrm>
          <a:prstGeom prst="rect">
            <a:avLst/>
          </a:prstGeom>
        </p:spPr>
      </p:pic>
      <p:sp>
        <p:nvSpPr>
          <p:cNvPr id="11" name="Rectangle 10">
            <a:extLst>
              <a:ext uri="{FF2B5EF4-FFF2-40B4-BE49-F238E27FC236}">
                <a16:creationId xmlns:a16="http://schemas.microsoft.com/office/drawing/2014/main" id="{B64BB7F6-8158-4DC6-8D62-BACD76F86FEF}"/>
              </a:ext>
            </a:extLst>
          </p:cNvPr>
          <p:cNvSpPr/>
          <p:nvPr/>
        </p:nvSpPr>
        <p:spPr>
          <a:xfrm>
            <a:off x="-153018" y="5874846"/>
            <a:ext cx="575765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above Pivot table works</a:t>
            </a:r>
          </a:p>
        </p:txBody>
      </p:sp>
      <p:cxnSp>
        <p:nvCxnSpPr>
          <p:cNvPr id="12" name="Straight Arrow Connector 11">
            <a:extLst>
              <a:ext uri="{FF2B5EF4-FFF2-40B4-BE49-F238E27FC236}">
                <a16:creationId xmlns:a16="http://schemas.microsoft.com/office/drawing/2014/main" id="{B47D5EBD-C1B6-4949-9992-D90120C3988F}"/>
              </a:ext>
            </a:extLst>
          </p:cNvPr>
          <p:cNvCxnSpPr/>
          <p:nvPr/>
        </p:nvCxnSpPr>
        <p:spPr>
          <a:xfrm flipH="1">
            <a:off x="5802515" y="4701381"/>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BBE5407-B3C5-4A18-B45D-B3A4406D1EC1}"/>
              </a:ext>
            </a:extLst>
          </p:cNvPr>
          <p:cNvCxnSpPr/>
          <p:nvPr/>
        </p:nvCxnSpPr>
        <p:spPr>
          <a:xfrm flipH="1">
            <a:off x="2467659" y="4162024"/>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073BAA5-C27D-41DA-8327-F18A399BAB84}"/>
              </a:ext>
            </a:extLst>
          </p:cNvPr>
          <p:cNvSpPr/>
          <p:nvPr/>
        </p:nvSpPr>
        <p:spPr bwMode="auto">
          <a:xfrm>
            <a:off x="10350710" y="2992205"/>
            <a:ext cx="1407368" cy="2667000"/>
          </a:xfrm>
          <a:prstGeom prst="rect">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DCEFF237-1AA5-4C95-BF5F-EC8CB545C752}"/>
              </a:ext>
            </a:extLst>
          </p:cNvPr>
          <p:cNvSpPr txBox="1"/>
          <p:nvPr/>
        </p:nvSpPr>
        <p:spPr>
          <a:xfrm>
            <a:off x="10008271" y="2291328"/>
            <a:ext cx="2112784"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Cross filtering works properly</a:t>
            </a:r>
          </a:p>
        </p:txBody>
      </p:sp>
      <p:sp>
        <p:nvSpPr>
          <p:cNvPr id="2" name="TextBox 1">
            <a:extLst>
              <a:ext uri="{FF2B5EF4-FFF2-40B4-BE49-F238E27FC236}">
                <a16:creationId xmlns:a16="http://schemas.microsoft.com/office/drawing/2014/main" id="{454CD309-6214-4EE0-A656-B392B6A5588E}"/>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4880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46465"/>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 and Multiple Tables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8" name="Picture 7">
            <a:extLst>
              <a:ext uri="{FF2B5EF4-FFF2-40B4-BE49-F238E27FC236}">
                <a16:creationId xmlns:a16="http://schemas.microsoft.com/office/drawing/2014/main" id="{65211F42-604E-4E62-B7E1-55916551A78D}"/>
              </a:ext>
            </a:extLst>
          </p:cNvPr>
          <p:cNvPicPr>
            <a:picLocks noChangeAspect="1"/>
          </p:cNvPicPr>
          <p:nvPr/>
        </p:nvPicPr>
        <p:blipFill>
          <a:blip r:embed="rId3"/>
          <a:stretch>
            <a:fillRect/>
          </a:stretch>
        </p:blipFill>
        <p:spPr>
          <a:xfrm>
            <a:off x="472965" y="2553601"/>
            <a:ext cx="7810303" cy="3415854"/>
          </a:xfrm>
          <a:prstGeom prst="rect">
            <a:avLst/>
          </a:prstGeom>
        </p:spPr>
      </p:pic>
      <p:pic>
        <p:nvPicPr>
          <p:cNvPr id="9" name="Picture 8">
            <a:extLst>
              <a:ext uri="{FF2B5EF4-FFF2-40B4-BE49-F238E27FC236}">
                <a16:creationId xmlns:a16="http://schemas.microsoft.com/office/drawing/2014/main" id="{69B2BA07-DF7D-41D3-9885-218ABD890EF5}"/>
              </a:ext>
            </a:extLst>
          </p:cNvPr>
          <p:cNvPicPr>
            <a:picLocks noChangeAspect="1"/>
          </p:cNvPicPr>
          <p:nvPr/>
        </p:nvPicPr>
        <p:blipFill>
          <a:blip r:embed="rId4"/>
          <a:stretch>
            <a:fillRect/>
          </a:stretch>
        </p:blipFill>
        <p:spPr>
          <a:xfrm>
            <a:off x="8658253" y="2911735"/>
            <a:ext cx="3181350" cy="2676525"/>
          </a:xfrm>
          <a:prstGeom prst="rect">
            <a:avLst/>
          </a:prstGeom>
        </p:spPr>
      </p:pic>
      <p:sp>
        <p:nvSpPr>
          <p:cNvPr id="10" name="Title 1">
            <a:extLst>
              <a:ext uri="{FF2B5EF4-FFF2-40B4-BE49-F238E27FC236}">
                <a16:creationId xmlns:a16="http://schemas.microsoft.com/office/drawing/2014/main" id="{E07556C7-DC1C-4677-8CCC-7C2D5EBCF3C0}"/>
              </a:ext>
            </a:extLst>
          </p:cNvPr>
          <p:cNvSpPr>
            <a:spLocks noGrp="1"/>
          </p:cNvSpPr>
          <p:nvPr>
            <p:ph type="title"/>
          </p:nvPr>
        </p:nvSpPr>
        <p:spPr>
          <a:xfrm>
            <a:off x="281153" y="1786659"/>
            <a:ext cx="11655840" cy="524527"/>
          </a:xfrm>
        </p:spPr>
        <p:txBody>
          <a:bodyPr vert="horz" wrap="square" lIns="146304" tIns="91440" rIns="146304" bIns="91440" rtlCol="0" anchor="t">
            <a:noAutofit/>
          </a:bodyPr>
          <a:lstStyle/>
          <a:p>
            <a:r>
              <a:rPr lang="en-US" sz="2800" b="1" dirty="0">
                <a:solidFill>
                  <a:srgbClr val="505050"/>
                </a:solidFill>
                <a:latin typeface="+mn-lt"/>
              </a:rPr>
              <a:t>Filter Context and Multiple Tables – Wrong Arrow Direction </a:t>
            </a:r>
          </a:p>
        </p:txBody>
      </p:sp>
      <p:sp>
        <p:nvSpPr>
          <p:cNvPr id="11" name="Rectangle 10">
            <a:extLst>
              <a:ext uri="{FF2B5EF4-FFF2-40B4-BE49-F238E27FC236}">
                <a16:creationId xmlns:a16="http://schemas.microsoft.com/office/drawing/2014/main" id="{CF25783A-C338-463B-AA57-08DFB78DA1C8}"/>
              </a:ext>
            </a:extLst>
          </p:cNvPr>
          <p:cNvSpPr/>
          <p:nvPr/>
        </p:nvSpPr>
        <p:spPr>
          <a:xfrm>
            <a:off x="-167117" y="6001207"/>
            <a:ext cx="866351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Count of Month in the table above is incorrect</a:t>
            </a:r>
          </a:p>
        </p:txBody>
      </p:sp>
      <p:cxnSp>
        <p:nvCxnSpPr>
          <p:cNvPr id="12" name="Straight Arrow Connector 11">
            <a:extLst>
              <a:ext uri="{FF2B5EF4-FFF2-40B4-BE49-F238E27FC236}">
                <a16:creationId xmlns:a16="http://schemas.microsoft.com/office/drawing/2014/main" id="{AF2F28FA-7734-4745-BA46-7DF4EE136B64}"/>
              </a:ext>
            </a:extLst>
          </p:cNvPr>
          <p:cNvCxnSpPr/>
          <p:nvPr/>
        </p:nvCxnSpPr>
        <p:spPr>
          <a:xfrm>
            <a:off x="2621154" y="4611341"/>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2BDCCF0-D922-4170-BC4A-E88BB53CAACF}"/>
              </a:ext>
            </a:extLst>
          </p:cNvPr>
          <p:cNvSpPr/>
          <p:nvPr/>
        </p:nvSpPr>
        <p:spPr bwMode="auto">
          <a:xfrm>
            <a:off x="6373245" y="4839696"/>
            <a:ext cx="300625" cy="37298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6653692-F04D-404B-9621-6BBE7A394423}"/>
              </a:ext>
            </a:extLst>
          </p:cNvPr>
          <p:cNvSpPr/>
          <p:nvPr/>
        </p:nvSpPr>
        <p:spPr bwMode="auto">
          <a:xfrm>
            <a:off x="10688666" y="2921260"/>
            <a:ext cx="1150937" cy="2667000"/>
          </a:xfrm>
          <a:prstGeom prst="rect">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FBB2185F-9DA7-43E0-8745-8BE702142424}"/>
              </a:ext>
            </a:extLst>
          </p:cNvPr>
          <p:cNvSpPr txBox="1"/>
          <p:nvPr/>
        </p:nvSpPr>
        <p:spPr>
          <a:xfrm>
            <a:off x="10127312" y="2218757"/>
            <a:ext cx="2273643"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Cross filtering does not work</a:t>
            </a:r>
          </a:p>
        </p:txBody>
      </p:sp>
      <p:sp>
        <p:nvSpPr>
          <p:cNvPr id="2" name="TextBox 1">
            <a:extLst>
              <a:ext uri="{FF2B5EF4-FFF2-40B4-BE49-F238E27FC236}">
                <a16:creationId xmlns:a16="http://schemas.microsoft.com/office/drawing/2014/main" id="{17510CD4-AE1A-4F6D-BE15-164D41AFBC06}"/>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5703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Evaluation Context and Multiple Tables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954380C4-2E6E-442C-ABF6-09781767EEED}"/>
              </a:ext>
            </a:extLst>
          </p:cNvPr>
          <p:cNvSpPr>
            <a:spLocks noGrp="1"/>
          </p:cNvSpPr>
          <p:nvPr>
            <p:ph type="title"/>
          </p:nvPr>
        </p:nvSpPr>
        <p:spPr>
          <a:xfrm>
            <a:off x="196556" y="1873370"/>
            <a:ext cx="11655840" cy="524527"/>
          </a:xfrm>
        </p:spPr>
        <p:txBody>
          <a:bodyPr vert="horz" wrap="square" lIns="146304" tIns="91440" rIns="146304" bIns="91440" rtlCol="0" anchor="t">
            <a:noAutofit/>
          </a:bodyPr>
          <a:lstStyle/>
          <a:p>
            <a:r>
              <a:rPr lang="en-US" sz="2800" b="1" dirty="0">
                <a:solidFill>
                  <a:srgbClr val="505050"/>
                </a:solidFill>
                <a:latin typeface="+mn-lt"/>
              </a:rPr>
              <a:t>Evaluation Context Multiple Table – Summary and Take Aways</a:t>
            </a:r>
          </a:p>
        </p:txBody>
      </p:sp>
      <p:sp>
        <p:nvSpPr>
          <p:cNvPr id="9" name="Rectangle 8">
            <a:extLst>
              <a:ext uri="{FF2B5EF4-FFF2-40B4-BE49-F238E27FC236}">
                <a16:creationId xmlns:a16="http://schemas.microsoft.com/office/drawing/2014/main" id="{49025C1F-8C43-4F7F-A28B-27CBF0999F07}"/>
              </a:ext>
            </a:extLst>
          </p:cNvPr>
          <p:cNvSpPr/>
          <p:nvPr/>
        </p:nvSpPr>
        <p:spPr>
          <a:xfrm>
            <a:off x="1802726" y="3066191"/>
            <a:ext cx="3850725" cy="424732"/>
          </a:xfrm>
          <a:prstGeom prst="rect">
            <a:avLst/>
          </a:prstGeom>
        </p:spPr>
        <p:txBody>
          <a:bodyPr wrap="square">
            <a:spAutoFit/>
          </a:bodyPr>
          <a:lstStyle/>
          <a:p>
            <a:pPr>
              <a:lnSpc>
                <a:spcPct val="90000"/>
              </a:lnSpc>
              <a:spcAft>
                <a:spcPts val="600"/>
              </a:spcAft>
            </a:pPr>
            <a:r>
              <a:rPr lang="en-US" sz="2400" b="1" dirty="0">
                <a:solidFill>
                  <a:srgbClr val="505050"/>
                </a:solidFill>
              </a:rPr>
              <a:t>Row Context </a:t>
            </a:r>
          </a:p>
        </p:txBody>
      </p:sp>
      <p:sp>
        <p:nvSpPr>
          <p:cNvPr id="10" name="Rectangle 9">
            <a:extLst>
              <a:ext uri="{FF2B5EF4-FFF2-40B4-BE49-F238E27FC236}">
                <a16:creationId xmlns:a16="http://schemas.microsoft.com/office/drawing/2014/main" id="{C8D776EF-0B77-40CB-9266-A9EBB589341E}"/>
              </a:ext>
            </a:extLst>
          </p:cNvPr>
          <p:cNvSpPr/>
          <p:nvPr/>
        </p:nvSpPr>
        <p:spPr>
          <a:xfrm>
            <a:off x="7532972" y="3066191"/>
            <a:ext cx="3850725" cy="424732"/>
          </a:xfrm>
          <a:prstGeom prst="rect">
            <a:avLst/>
          </a:prstGeom>
        </p:spPr>
        <p:txBody>
          <a:bodyPr wrap="square">
            <a:spAutoFit/>
          </a:bodyPr>
          <a:lstStyle/>
          <a:p>
            <a:pPr>
              <a:lnSpc>
                <a:spcPct val="90000"/>
              </a:lnSpc>
              <a:spcAft>
                <a:spcPts val="600"/>
              </a:spcAft>
            </a:pPr>
            <a:r>
              <a:rPr lang="en-US" sz="2400" b="1" dirty="0">
                <a:solidFill>
                  <a:srgbClr val="505050"/>
                </a:solidFill>
              </a:rPr>
              <a:t>Filter Context </a:t>
            </a:r>
          </a:p>
        </p:txBody>
      </p:sp>
      <p:sp>
        <p:nvSpPr>
          <p:cNvPr id="11" name="Rectangle 10">
            <a:extLst>
              <a:ext uri="{FF2B5EF4-FFF2-40B4-BE49-F238E27FC236}">
                <a16:creationId xmlns:a16="http://schemas.microsoft.com/office/drawing/2014/main" id="{F604B908-FD67-4CB7-AF44-7D1A4D24A2EB}"/>
              </a:ext>
            </a:extLst>
          </p:cNvPr>
          <p:cNvSpPr/>
          <p:nvPr/>
        </p:nvSpPr>
        <p:spPr>
          <a:xfrm>
            <a:off x="893620" y="3730933"/>
            <a:ext cx="4636135" cy="2803844"/>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Does not propagate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Need to use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solidFill>
                  <a:srgbClr val="505050"/>
                </a:solidFill>
              </a:rPr>
              <a:t>RELATED</a:t>
            </a:r>
          </a:p>
          <a:p>
            <a:pPr>
              <a:lnSpc>
                <a:spcPct val="90000"/>
              </a:lnSpc>
              <a:spcAft>
                <a:spcPts val="600"/>
              </a:spcAft>
            </a:pPr>
            <a:r>
              <a:rPr lang="en-US" sz="2400" b="1" dirty="0">
                <a:solidFill>
                  <a:srgbClr val="505050"/>
                </a:solidFill>
              </a:rPr>
              <a:t>	RELATEDTABLE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2" name="Rectangle 11">
            <a:extLst>
              <a:ext uri="{FF2B5EF4-FFF2-40B4-BE49-F238E27FC236}">
                <a16:creationId xmlns:a16="http://schemas.microsoft.com/office/drawing/2014/main" id="{06C1234B-D5CB-4CE6-941A-22A81EB87432}"/>
              </a:ext>
            </a:extLst>
          </p:cNvPr>
          <p:cNvSpPr/>
          <p:nvPr/>
        </p:nvSpPr>
        <p:spPr>
          <a:xfrm>
            <a:off x="6779935" y="3730933"/>
            <a:ext cx="4146054" cy="2317558"/>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Propagates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Depends on direction of arrow in relationship diagram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39EEA026-9F31-487E-BBCF-560C24BA50C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1203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Applications of Table Functions</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27910232-078B-4605-AE7B-0C6A22ABFFC4}"/>
              </a:ext>
            </a:extLst>
          </p:cNvPr>
          <p:cNvSpPr/>
          <p:nvPr/>
        </p:nvSpPr>
        <p:spPr>
          <a:xfrm>
            <a:off x="237089" y="1457392"/>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3" name="TextBox 2">
            <a:extLst>
              <a:ext uri="{FF2B5EF4-FFF2-40B4-BE49-F238E27FC236}">
                <a16:creationId xmlns:a16="http://schemas.microsoft.com/office/drawing/2014/main" id="{C46F9ABA-AE23-4798-A28C-77AA06DAB42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961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Basic TABLE Functions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9A2E7ED3-A9AA-4491-BD0B-9E39C31AFF71}"/>
              </a:ext>
            </a:extLst>
          </p:cNvPr>
          <p:cNvSpPr/>
          <p:nvPr/>
        </p:nvSpPr>
        <p:spPr>
          <a:xfrm>
            <a:off x="697995" y="2365858"/>
            <a:ext cx="2831272" cy="424732"/>
          </a:xfrm>
          <a:prstGeom prst="rect">
            <a:avLst/>
          </a:prstGeom>
        </p:spPr>
        <p:txBody>
          <a:bodyPr wrap="square">
            <a:spAutoFit/>
          </a:bodyPr>
          <a:lstStyle/>
          <a:p>
            <a:pPr>
              <a:lnSpc>
                <a:spcPct val="90000"/>
              </a:lnSpc>
              <a:spcAft>
                <a:spcPts val="600"/>
              </a:spcAft>
            </a:pPr>
            <a:r>
              <a:rPr lang="en-US" sz="2400" b="1" dirty="0">
                <a:solidFill>
                  <a:srgbClr val="505050"/>
                </a:solidFill>
              </a:rPr>
              <a:t>Return All Rows</a:t>
            </a:r>
          </a:p>
        </p:txBody>
      </p:sp>
      <p:sp>
        <p:nvSpPr>
          <p:cNvPr id="3" name="Rectangle 2">
            <a:extLst>
              <a:ext uri="{FF2B5EF4-FFF2-40B4-BE49-F238E27FC236}">
                <a16:creationId xmlns:a16="http://schemas.microsoft.com/office/drawing/2014/main" id="{965B727E-2995-43B4-B1B1-2692878B409C}"/>
              </a:ext>
            </a:extLst>
          </p:cNvPr>
          <p:cNvSpPr/>
          <p:nvPr/>
        </p:nvSpPr>
        <p:spPr>
          <a:xfrm>
            <a:off x="4299448" y="2365858"/>
            <a:ext cx="3320554" cy="424732"/>
          </a:xfrm>
          <a:prstGeom prst="rect">
            <a:avLst/>
          </a:prstGeom>
        </p:spPr>
        <p:txBody>
          <a:bodyPr wrap="square">
            <a:spAutoFit/>
          </a:bodyPr>
          <a:lstStyle/>
          <a:p>
            <a:pPr>
              <a:lnSpc>
                <a:spcPct val="90000"/>
              </a:lnSpc>
              <a:spcAft>
                <a:spcPts val="600"/>
              </a:spcAft>
            </a:pPr>
            <a:r>
              <a:rPr lang="en-US" sz="2400" b="1" dirty="0">
                <a:solidFill>
                  <a:srgbClr val="505050"/>
                </a:solidFill>
              </a:rPr>
              <a:t>Return Distinct Rows</a:t>
            </a:r>
          </a:p>
        </p:txBody>
      </p:sp>
      <p:sp>
        <p:nvSpPr>
          <p:cNvPr id="4" name="Rectangle 3">
            <a:extLst>
              <a:ext uri="{FF2B5EF4-FFF2-40B4-BE49-F238E27FC236}">
                <a16:creationId xmlns:a16="http://schemas.microsoft.com/office/drawing/2014/main" id="{0A4D0751-4CBB-4396-B9B1-3A0EB94EE4D0}"/>
              </a:ext>
            </a:extLst>
          </p:cNvPr>
          <p:cNvSpPr/>
          <p:nvPr/>
        </p:nvSpPr>
        <p:spPr>
          <a:xfrm>
            <a:off x="8233820" y="2365858"/>
            <a:ext cx="3320554" cy="424732"/>
          </a:xfrm>
          <a:prstGeom prst="rect">
            <a:avLst/>
          </a:prstGeom>
        </p:spPr>
        <p:txBody>
          <a:bodyPr wrap="square">
            <a:spAutoFit/>
          </a:bodyPr>
          <a:lstStyle/>
          <a:p>
            <a:pPr>
              <a:lnSpc>
                <a:spcPct val="90000"/>
              </a:lnSpc>
              <a:spcAft>
                <a:spcPts val="600"/>
              </a:spcAft>
            </a:pPr>
            <a:r>
              <a:rPr lang="en-US" sz="2400" b="1" dirty="0">
                <a:solidFill>
                  <a:srgbClr val="505050"/>
                </a:solidFill>
              </a:rPr>
              <a:t>Return Filtered Rows</a:t>
            </a:r>
          </a:p>
        </p:txBody>
      </p:sp>
      <p:sp>
        <p:nvSpPr>
          <p:cNvPr id="12" name="TextBox 11">
            <a:extLst>
              <a:ext uri="{FF2B5EF4-FFF2-40B4-BE49-F238E27FC236}">
                <a16:creationId xmlns:a16="http://schemas.microsoft.com/office/drawing/2014/main" id="{014213FD-0812-4796-BEDC-9E3FCFA67117}"/>
              </a:ext>
            </a:extLst>
          </p:cNvPr>
          <p:cNvSpPr txBox="1"/>
          <p:nvPr/>
        </p:nvSpPr>
        <p:spPr>
          <a:xfrm>
            <a:off x="978568" y="3338153"/>
            <a:ext cx="19571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&amp;  variants</a:t>
            </a:r>
          </a:p>
        </p:txBody>
      </p:sp>
      <p:sp>
        <p:nvSpPr>
          <p:cNvPr id="14" name="TextBox 13">
            <a:extLst>
              <a:ext uri="{FF2B5EF4-FFF2-40B4-BE49-F238E27FC236}">
                <a16:creationId xmlns:a16="http://schemas.microsoft.com/office/drawing/2014/main" id="{AB173856-DE8B-4C81-9A26-339ABD86BDFA}"/>
              </a:ext>
            </a:extLst>
          </p:cNvPr>
          <p:cNvSpPr txBox="1"/>
          <p:nvPr/>
        </p:nvSpPr>
        <p:spPr>
          <a:xfrm>
            <a:off x="4620126" y="3338153"/>
            <a:ext cx="278330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DISTINCT, VALUES</a:t>
            </a:r>
          </a:p>
        </p:txBody>
      </p:sp>
      <p:sp>
        <p:nvSpPr>
          <p:cNvPr id="16" name="TextBox 15">
            <a:extLst>
              <a:ext uri="{FF2B5EF4-FFF2-40B4-BE49-F238E27FC236}">
                <a16:creationId xmlns:a16="http://schemas.microsoft.com/office/drawing/2014/main" id="{3AD2B085-5AA9-4567-A9D8-AABDE1C05005}"/>
              </a:ext>
            </a:extLst>
          </p:cNvPr>
          <p:cNvSpPr txBox="1"/>
          <p:nvPr/>
        </p:nvSpPr>
        <p:spPr>
          <a:xfrm>
            <a:off x="8233820" y="3338153"/>
            <a:ext cx="278330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FILTER</a:t>
            </a:r>
          </a:p>
        </p:txBody>
      </p:sp>
      <p:sp>
        <p:nvSpPr>
          <p:cNvPr id="18" name="TextBox 17">
            <a:extLst>
              <a:ext uri="{FF2B5EF4-FFF2-40B4-BE49-F238E27FC236}">
                <a16:creationId xmlns:a16="http://schemas.microsoft.com/office/drawing/2014/main" id="{82658904-173F-45DF-AE28-9FCE7AA9C7F5}"/>
              </a:ext>
            </a:extLst>
          </p:cNvPr>
          <p:cNvSpPr txBox="1"/>
          <p:nvPr/>
        </p:nvSpPr>
        <p:spPr>
          <a:xfrm>
            <a:off x="328689" y="5468440"/>
            <a:ext cx="110169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are more advanced Table functions, which we will not cover</a:t>
            </a:r>
          </a:p>
        </p:txBody>
      </p:sp>
      <p:sp>
        <p:nvSpPr>
          <p:cNvPr id="8" name="TextBox 7">
            <a:extLst>
              <a:ext uri="{FF2B5EF4-FFF2-40B4-BE49-F238E27FC236}">
                <a16:creationId xmlns:a16="http://schemas.microsoft.com/office/drawing/2014/main" id="{44D6D64B-D1C4-4204-88DD-C40CD36FAE0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5090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Basic TABLE Functions – Return All Rows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4B1E7421-1123-4750-ADFA-9A672169C01A}"/>
              </a:ext>
            </a:extLst>
          </p:cNvPr>
          <p:cNvSpPr/>
          <p:nvPr/>
        </p:nvSpPr>
        <p:spPr>
          <a:xfrm>
            <a:off x="472965" y="2122311"/>
            <a:ext cx="10868280"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a:t>
            </a:r>
            <a:r>
              <a:rPr lang="en-US" sz="2400" b="1" dirty="0">
                <a:solidFill>
                  <a:srgbClr val="00B0F0"/>
                </a:solidFill>
              </a:rPr>
              <a:t>ALL</a:t>
            </a:r>
            <a:r>
              <a:rPr lang="en-US" sz="2400" dirty="0">
                <a:gradFill>
                  <a:gsLst>
                    <a:gs pos="2917">
                      <a:schemeClr val="tx1"/>
                    </a:gs>
                    <a:gs pos="30000">
                      <a:schemeClr val="tx1"/>
                    </a:gs>
                  </a:gsLst>
                  <a:lin ang="5400000" scaled="0"/>
                </a:gradFill>
              </a:rPr>
              <a:t> function - Can take either Table or Columns in a Table as input</a:t>
            </a:r>
          </a:p>
        </p:txBody>
      </p:sp>
      <p:sp>
        <p:nvSpPr>
          <p:cNvPr id="3" name="Rectangle 2">
            <a:extLst>
              <a:ext uri="{FF2B5EF4-FFF2-40B4-BE49-F238E27FC236}">
                <a16:creationId xmlns:a16="http://schemas.microsoft.com/office/drawing/2014/main" id="{F6740559-D09C-4435-81E7-73A9B0CC20DF}"/>
              </a:ext>
            </a:extLst>
          </p:cNvPr>
          <p:cNvSpPr/>
          <p:nvPr/>
        </p:nvSpPr>
        <p:spPr>
          <a:xfrm>
            <a:off x="472965" y="3861188"/>
            <a:ext cx="2393604" cy="369332"/>
          </a:xfrm>
          <a:prstGeom prst="rect">
            <a:avLst/>
          </a:prstGeom>
        </p:spPr>
        <p:txBody>
          <a:bodyPr wrap="none">
            <a:spAutoFit/>
          </a:bodyPr>
          <a:lstStyle/>
          <a:p>
            <a:r>
              <a:rPr lang="en-US" b="1" dirty="0">
                <a:solidFill>
                  <a:srgbClr val="00B0F0"/>
                </a:solidFill>
              </a:rPr>
              <a:t>ALL(GeographyDim)</a:t>
            </a:r>
            <a:endParaRPr lang="en-US" dirty="0"/>
          </a:p>
        </p:txBody>
      </p:sp>
      <p:sp>
        <p:nvSpPr>
          <p:cNvPr id="4" name="Rectangle 3">
            <a:extLst>
              <a:ext uri="{FF2B5EF4-FFF2-40B4-BE49-F238E27FC236}">
                <a16:creationId xmlns:a16="http://schemas.microsoft.com/office/drawing/2014/main" id="{02DB30A1-A608-4CC6-8961-BC68B9179E3C}"/>
              </a:ext>
            </a:extLst>
          </p:cNvPr>
          <p:cNvSpPr/>
          <p:nvPr/>
        </p:nvSpPr>
        <p:spPr>
          <a:xfrm>
            <a:off x="3870963" y="3861188"/>
            <a:ext cx="3413073" cy="369332"/>
          </a:xfrm>
          <a:prstGeom prst="rect">
            <a:avLst/>
          </a:prstGeom>
        </p:spPr>
        <p:txBody>
          <a:bodyPr wrap="square">
            <a:spAutoFit/>
          </a:bodyPr>
          <a:lstStyle/>
          <a:p>
            <a:r>
              <a:rPr lang="en-US" b="1" dirty="0">
                <a:solidFill>
                  <a:srgbClr val="00B0F0"/>
                </a:solidFill>
              </a:rPr>
              <a:t>ALL(GeographyDim[Region]))</a:t>
            </a:r>
            <a:endParaRPr lang="en-US" dirty="0"/>
          </a:p>
        </p:txBody>
      </p:sp>
      <p:sp>
        <p:nvSpPr>
          <p:cNvPr id="12" name="Rectangle 11">
            <a:extLst>
              <a:ext uri="{FF2B5EF4-FFF2-40B4-BE49-F238E27FC236}">
                <a16:creationId xmlns:a16="http://schemas.microsoft.com/office/drawing/2014/main" id="{FF8D4FC0-482C-4F81-95FF-5B0AF8FFD6C6}"/>
              </a:ext>
            </a:extLst>
          </p:cNvPr>
          <p:cNvSpPr/>
          <p:nvPr/>
        </p:nvSpPr>
        <p:spPr>
          <a:xfrm>
            <a:off x="472965" y="3119016"/>
            <a:ext cx="2461251" cy="341632"/>
          </a:xfrm>
          <a:prstGeom prst="rect">
            <a:avLst/>
          </a:prstGeom>
        </p:spPr>
        <p:txBody>
          <a:bodyPr wrap="none">
            <a:spAutoFit/>
          </a:bodyPr>
          <a:lstStyle/>
          <a:p>
            <a:pPr>
              <a:lnSpc>
                <a:spcPct val="90000"/>
              </a:lnSpc>
              <a:spcAft>
                <a:spcPts val="600"/>
              </a:spcAft>
            </a:pPr>
            <a:r>
              <a:rPr lang="en-US" b="1" dirty="0">
                <a:solidFill>
                  <a:srgbClr val="505050"/>
                </a:solidFill>
              </a:rPr>
              <a:t>ALL with Entire Table</a:t>
            </a:r>
          </a:p>
        </p:txBody>
      </p:sp>
      <p:sp>
        <p:nvSpPr>
          <p:cNvPr id="14" name="Rectangle 13">
            <a:extLst>
              <a:ext uri="{FF2B5EF4-FFF2-40B4-BE49-F238E27FC236}">
                <a16:creationId xmlns:a16="http://schemas.microsoft.com/office/drawing/2014/main" id="{440D0170-2F91-452B-B1F4-4F3AE5C0035B}"/>
              </a:ext>
            </a:extLst>
          </p:cNvPr>
          <p:cNvSpPr/>
          <p:nvPr/>
        </p:nvSpPr>
        <p:spPr>
          <a:xfrm>
            <a:off x="3870963" y="3119016"/>
            <a:ext cx="2536272" cy="341632"/>
          </a:xfrm>
          <a:prstGeom prst="rect">
            <a:avLst/>
          </a:prstGeom>
        </p:spPr>
        <p:txBody>
          <a:bodyPr wrap="none">
            <a:spAutoFit/>
          </a:bodyPr>
          <a:lstStyle/>
          <a:p>
            <a:pPr>
              <a:lnSpc>
                <a:spcPct val="90000"/>
              </a:lnSpc>
              <a:spcAft>
                <a:spcPts val="600"/>
              </a:spcAft>
            </a:pPr>
            <a:r>
              <a:rPr lang="en-US" b="1" dirty="0">
                <a:solidFill>
                  <a:srgbClr val="505050"/>
                </a:solidFill>
              </a:rPr>
              <a:t>ALL with One Column</a:t>
            </a:r>
          </a:p>
        </p:txBody>
      </p:sp>
      <p:sp>
        <p:nvSpPr>
          <p:cNvPr id="16" name="Rectangle 15">
            <a:extLst>
              <a:ext uri="{FF2B5EF4-FFF2-40B4-BE49-F238E27FC236}">
                <a16:creationId xmlns:a16="http://schemas.microsoft.com/office/drawing/2014/main" id="{5488B5C9-CD05-4483-BBC6-B254177FCE12}"/>
              </a:ext>
            </a:extLst>
          </p:cNvPr>
          <p:cNvSpPr/>
          <p:nvPr/>
        </p:nvSpPr>
        <p:spPr>
          <a:xfrm>
            <a:off x="7799657" y="3119016"/>
            <a:ext cx="3113353" cy="341632"/>
          </a:xfrm>
          <a:prstGeom prst="rect">
            <a:avLst/>
          </a:prstGeom>
        </p:spPr>
        <p:txBody>
          <a:bodyPr wrap="none">
            <a:spAutoFit/>
          </a:bodyPr>
          <a:lstStyle/>
          <a:p>
            <a:pPr>
              <a:lnSpc>
                <a:spcPct val="90000"/>
              </a:lnSpc>
              <a:spcAft>
                <a:spcPts val="600"/>
              </a:spcAft>
            </a:pPr>
            <a:r>
              <a:rPr lang="en-US" b="1" dirty="0">
                <a:solidFill>
                  <a:srgbClr val="505050"/>
                </a:solidFill>
              </a:rPr>
              <a:t>ALL with Multiple Columns</a:t>
            </a:r>
          </a:p>
        </p:txBody>
      </p:sp>
      <p:sp>
        <p:nvSpPr>
          <p:cNvPr id="18" name="Rectangle 17">
            <a:extLst>
              <a:ext uri="{FF2B5EF4-FFF2-40B4-BE49-F238E27FC236}">
                <a16:creationId xmlns:a16="http://schemas.microsoft.com/office/drawing/2014/main" id="{8BBCE352-AA08-4F55-8653-7351148DCAB8}"/>
              </a:ext>
            </a:extLst>
          </p:cNvPr>
          <p:cNvSpPr/>
          <p:nvPr/>
        </p:nvSpPr>
        <p:spPr>
          <a:xfrm>
            <a:off x="7799657" y="3864498"/>
            <a:ext cx="3364062" cy="646331"/>
          </a:xfrm>
          <a:prstGeom prst="rect">
            <a:avLst/>
          </a:prstGeom>
        </p:spPr>
        <p:txBody>
          <a:bodyPr wrap="none">
            <a:spAutoFit/>
          </a:bodyPr>
          <a:lstStyle/>
          <a:p>
            <a:r>
              <a:rPr lang="en-US" b="1" dirty="0">
                <a:solidFill>
                  <a:srgbClr val="00B0F0"/>
                </a:solidFill>
              </a:rPr>
              <a:t>ALL(GeographyDim[Region], </a:t>
            </a:r>
          </a:p>
          <a:p>
            <a:r>
              <a:rPr lang="en-US" b="1" dirty="0">
                <a:solidFill>
                  <a:srgbClr val="00B0F0"/>
                </a:solidFill>
              </a:rPr>
              <a:t>       GeographyDim[State])</a:t>
            </a:r>
            <a:endParaRPr lang="en-US" dirty="0"/>
          </a:p>
        </p:txBody>
      </p:sp>
      <p:sp>
        <p:nvSpPr>
          <p:cNvPr id="20" name="Rectangle 19">
            <a:extLst>
              <a:ext uri="{FF2B5EF4-FFF2-40B4-BE49-F238E27FC236}">
                <a16:creationId xmlns:a16="http://schemas.microsoft.com/office/drawing/2014/main" id="{CE470F4E-D0FE-486C-BFEE-CD8111B87A5E}"/>
              </a:ext>
            </a:extLst>
          </p:cNvPr>
          <p:cNvSpPr/>
          <p:nvPr/>
        </p:nvSpPr>
        <p:spPr>
          <a:xfrm>
            <a:off x="472966" y="4878657"/>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rows all columns in Table</a:t>
            </a:r>
            <a:endParaRPr lang="en-US" dirty="0"/>
          </a:p>
        </p:txBody>
      </p:sp>
      <p:sp>
        <p:nvSpPr>
          <p:cNvPr id="22" name="Rectangle 21">
            <a:extLst>
              <a:ext uri="{FF2B5EF4-FFF2-40B4-BE49-F238E27FC236}">
                <a16:creationId xmlns:a16="http://schemas.microsoft.com/office/drawing/2014/main" id="{1419ECC9-4838-4EC7-BF5D-D71B77EC2092}"/>
              </a:ext>
            </a:extLst>
          </p:cNvPr>
          <p:cNvSpPr/>
          <p:nvPr/>
        </p:nvSpPr>
        <p:spPr>
          <a:xfrm>
            <a:off x="3870963" y="4878656"/>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values of Column</a:t>
            </a:r>
            <a:endParaRPr lang="en-US" dirty="0"/>
          </a:p>
        </p:txBody>
      </p:sp>
      <p:sp>
        <p:nvSpPr>
          <p:cNvPr id="24" name="Rectangle 23">
            <a:extLst>
              <a:ext uri="{FF2B5EF4-FFF2-40B4-BE49-F238E27FC236}">
                <a16:creationId xmlns:a16="http://schemas.microsoft.com/office/drawing/2014/main" id="{FA53E0A4-D4D2-4F1D-9ABA-A74EAB6026DD}"/>
              </a:ext>
            </a:extLst>
          </p:cNvPr>
          <p:cNvSpPr/>
          <p:nvPr/>
        </p:nvSpPr>
        <p:spPr>
          <a:xfrm>
            <a:off x="7788163" y="4888386"/>
            <a:ext cx="3653289"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combinations of Column values</a:t>
            </a:r>
            <a:endParaRPr lang="en-US" dirty="0"/>
          </a:p>
        </p:txBody>
      </p:sp>
      <p:sp>
        <p:nvSpPr>
          <p:cNvPr id="8" name="TextBox 7">
            <a:extLst>
              <a:ext uri="{FF2B5EF4-FFF2-40B4-BE49-F238E27FC236}">
                <a16:creationId xmlns:a16="http://schemas.microsoft.com/office/drawing/2014/main" id="{04DE1B42-2774-4B98-BB4D-D2FEDB2C6C5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1848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Basic TABLE Functions – ALL Versions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57722253-5210-4D56-8961-A072D00E1529}"/>
              </a:ext>
            </a:extLst>
          </p:cNvPr>
          <p:cNvSpPr/>
          <p:nvPr/>
        </p:nvSpPr>
        <p:spPr>
          <a:xfrm>
            <a:off x="347158" y="2137491"/>
            <a:ext cx="9440311"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several forms of the ALL function</a:t>
            </a:r>
          </a:p>
        </p:txBody>
      </p:sp>
      <p:sp>
        <p:nvSpPr>
          <p:cNvPr id="3" name="Rectangle 2">
            <a:extLst>
              <a:ext uri="{FF2B5EF4-FFF2-40B4-BE49-F238E27FC236}">
                <a16:creationId xmlns:a16="http://schemas.microsoft.com/office/drawing/2014/main" id="{F7BD4D46-8D17-4CDC-998A-41A40CC8F100}"/>
              </a:ext>
            </a:extLst>
          </p:cNvPr>
          <p:cNvSpPr/>
          <p:nvPr/>
        </p:nvSpPr>
        <p:spPr>
          <a:xfrm>
            <a:off x="347157" y="2912963"/>
            <a:ext cx="11740987"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b="1" dirty="0">
                <a:solidFill>
                  <a:srgbClr val="00B0F0"/>
                </a:solidFill>
              </a:rPr>
              <a:t>ALL</a:t>
            </a:r>
            <a:r>
              <a:rPr lang="en-US" sz="2400" dirty="0">
                <a:gradFill>
                  <a:gsLst>
                    <a:gs pos="2917">
                      <a:schemeClr val="tx1"/>
                    </a:gs>
                    <a:gs pos="30000">
                      <a:schemeClr val="tx1"/>
                    </a:gs>
                  </a:gsLst>
                  <a:lin ang="5400000" scaled="0"/>
                </a:gradFill>
              </a:rPr>
              <a:t> </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ALLEXCEPT</a:t>
            </a:r>
            <a:r>
              <a:rPr lang="en-US" sz="2400" dirty="0">
                <a:gradFill>
                  <a:gsLst>
                    <a:gs pos="2917">
                      <a:schemeClr val="tx1"/>
                    </a:gs>
                    <a:gs pos="30000">
                      <a:schemeClr val="tx1"/>
                    </a:gs>
                  </a:gsLst>
                  <a:lin ang="5400000" scaled="0"/>
                </a:gradFill>
              </a:rPr>
              <a:t>  - Return all columns in a Table except 1 or more columns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ALLSELECTED</a:t>
            </a:r>
            <a:r>
              <a:rPr lang="en-US" sz="2400" dirty="0">
                <a:gradFill>
                  <a:gsLst>
                    <a:gs pos="2917">
                      <a:schemeClr val="tx1"/>
                    </a:gs>
                    <a:gs pos="30000">
                      <a:schemeClr val="tx1"/>
                    </a:gs>
                  </a:gsLst>
                  <a:lin ang="5400000" scaled="0"/>
                </a:gradFill>
              </a:rPr>
              <a:t> – Return all values in a column selected by users in Slicers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ALLNONBLANKROW </a:t>
            </a:r>
            <a:r>
              <a:rPr lang="en-US" sz="2400" dirty="0">
                <a:gradFill>
                  <a:gsLst>
                    <a:gs pos="2917">
                      <a:schemeClr val="tx1"/>
                    </a:gs>
                    <a:gs pos="30000">
                      <a:schemeClr val="tx1"/>
                    </a:gs>
                  </a:gsLst>
                  <a:lin ang="5400000" scaled="0"/>
                </a:gradFill>
              </a:rPr>
              <a:t>– Return all non-Blank rows</a:t>
            </a:r>
          </a:p>
        </p:txBody>
      </p:sp>
      <p:sp>
        <p:nvSpPr>
          <p:cNvPr id="4" name="TextBox 3">
            <a:extLst>
              <a:ext uri="{FF2B5EF4-FFF2-40B4-BE49-F238E27FC236}">
                <a16:creationId xmlns:a16="http://schemas.microsoft.com/office/drawing/2014/main" id="{BD713F02-B61F-4829-A5AD-0AC2327C832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4292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89144" y="220980"/>
            <a:ext cx="9288256"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Basic TABLE Functions – Return Distinct Rows</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84248B44-ED7A-48C4-B466-8A93F650FEE9}"/>
              </a:ext>
            </a:extLst>
          </p:cNvPr>
          <p:cNvSpPr/>
          <p:nvPr/>
        </p:nvSpPr>
        <p:spPr>
          <a:xfrm>
            <a:off x="472964" y="2193277"/>
            <a:ext cx="11568300" cy="247144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rPr>
              <a:t>VALUES – </a:t>
            </a:r>
            <a:r>
              <a:rPr lang="en-US" sz="2400" dirty="0">
                <a:gradFill>
                  <a:gsLst>
                    <a:gs pos="2917">
                      <a:schemeClr val="tx1"/>
                    </a:gs>
                    <a:gs pos="30000">
                      <a:schemeClr val="tx1"/>
                    </a:gs>
                  </a:gsLst>
                  <a:lin ang="5400000" scaled="0"/>
                </a:gradFill>
              </a:rPr>
              <a:t>Return</a:t>
            </a:r>
            <a:r>
              <a:rPr lang="en-US" sz="2400" b="1" dirty="0">
                <a:solidFill>
                  <a:srgbClr val="00B0F0"/>
                </a:solidFill>
              </a:rPr>
              <a:t> </a:t>
            </a:r>
            <a:r>
              <a:rPr lang="en-US" sz="2400" dirty="0">
                <a:gradFill>
                  <a:gsLst>
                    <a:gs pos="2917">
                      <a:schemeClr val="tx1"/>
                    </a:gs>
                    <a:gs pos="30000">
                      <a:schemeClr val="tx1"/>
                    </a:gs>
                  </a:gsLst>
                  <a:lin ang="5400000" scaled="0"/>
                </a:gradFill>
              </a:rPr>
              <a:t>all distinct values in a column or Table </a:t>
            </a:r>
          </a:p>
          <a:p>
            <a:pPr>
              <a:lnSpc>
                <a:spcPct val="90000"/>
              </a:lnSpc>
              <a:spcAft>
                <a:spcPts val="600"/>
              </a:spcAft>
            </a:pPr>
            <a:r>
              <a:rPr lang="en-US" sz="2400" dirty="0">
                <a:solidFill>
                  <a:srgbClr val="505050"/>
                </a:solidFill>
              </a:rPr>
              <a:t>                 </a:t>
            </a:r>
            <a:r>
              <a:rPr lang="en-US" sz="2400" b="1" dirty="0">
                <a:solidFill>
                  <a:srgbClr val="505050"/>
                </a:solidFill>
              </a:rPr>
              <a:t>(including blank rows)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solidFill>
                  <a:srgbClr val="00B0F0"/>
                </a:solidFill>
              </a:rPr>
              <a:t>DISTINCT </a:t>
            </a:r>
            <a:r>
              <a:rPr lang="en-US" sz="2400" dirty="0">
                <a:gradFill>
                  <a:gsLst>
                    <a:gs pos="2917">
                      <a:schemeClr val="tx1"/>
                    </a:gs>
                    <a:gs pos="30000">
                      <a:schemeClr val="tx1"/>
                    </a:gs>
                  </a:gsLst>
                  <a:lin ang="5400000" scaled="0"/>
                </a:gradFill>
              </a:rPr>
              <a:t>- Return 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solidFill>
                  <a:srgbClr val="505050"/>
                </a:solidFill>
              </a:rPr>
              <a:t>(not including blank rows)</a:t>
            </a:r>
          </a:p>
          <a:p>
            <a:pPr>
              <a:lnSpc>
                <a:spcPct val="90000"/>
              </a:lnSpc>
              <a:spcAft>
                <a:spcPts val="600"/>
              </a:spcAft>
            </a:pPr>
            <a:endParaRPr lang="en-US" sz="2400" b="1" dirty="0">
              <a:solidFill>
                <a:srgbClr val="00B0F0"/>
              </a:solidFill>
            </a:endParaRPr>
          </a:p>
        </p:txBody>
      </p:sp>
      <p:sp>
        <p:nvSpPr>
          <p:cNvPr id="3" name="TextBox 2">
            <a:extLst>
              <a:ext uri="{FF2B5EF4-FFF2-40B4-BE49-F238E27FC236}">
                <a16:creationId xmlns:a16="http://schemas.microsoft.com/office/drawing/2014/main" id="{E2939129-67C2-4045-BFAD-43755D8D4FF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3613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1012214"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Components of a Data Model – Fact Table</a:t>
            </a:r>
          </a:p>
        </p:txBody>
      </p:sp>
      <p:pic>
        <p:nvPicPr>
          <p:cNvPr id="2" name="Picture 1">
            <a:extLst>
              <a:ext uri="{FF2B5EF4-FFF2-40B4-BE49-F238E27FC236}">
                <a16:creationId xmlns:a16="http://schemas.microsoft.com/office/drawing/2014/main" id="{F0CF8504-FBC8-49FA-918D-09D3465D1EC9}"/>
              </a:ext>
            </a:extLst>
          </p:cNvPr>
          <p:cNvPicPr>
            <a:picLocks noChangeAspect="1"/>
          </p:cNvPicPr>
          <p:nvPr/>
        </p:nvPicPr>
        <p:blipFill>
          <a:blip r:embed="rId3"/>
          <a:stretch>
            <a:fillRect/>
          </a:stretch>
        </p:blipFill>
        <p:spPr>
          <a:xfrm>
            <a:off x="138869" y="2036356"/>
            <a:ext cx="7626742" cy="3435527"/>
          </a:xfrm>
          <a:prstGeom prst="rect">
            <a:avLst/>
          </a:prstGeom>
        </p:spPr>
      </p:pic>
      <p:sp>
        <p:nvSpPr>
          <p:cNvPr id="3" name="Rectangle 2">
            <a:extLst>
              <a:ext uri="{FF2B5EF4-FFF2-40B4-BE49-F238E27FC236}">
                <a16:creationId xmlns:a16="http://schemas.microsoft.com/office/drawing/2014/main" id="{92EB705F-0224-4283-8C4C-E0C915BEA8C4}"/>
              </a:ext>
            </a:extLst>
          </p:cNvPr>
          <p:cNvSpPr/>
          <p:nvPr/>
        </p:nvSpPr>
        <p:spPr>
          <a:xfrm>
            <a:off x="7946451" y="1904474"/>
            <a:ext cx="3538728" cy="440120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505050"/>
                </a:solidFill>
                <a:effectLst/>
                <a:uLnTx/>
                <a:uFillTx/>
              </a:rPr>
              <a:t>Fact Table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Contains </a:t>
            </a:r>
            <a:r>
              <a:rPr kumimoji="0" lang="en-US" sz="20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t>
            </a:r>
            <a:br>
              <a:rPr kumimoji="0" lang="en-US" sz="20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0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items to be aggregated) </a:t>
            </a: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of a business process  </a:t>
            </a: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Transactions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 Revenue</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Units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Cost</a:t>
            </a:r>
            <a:b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are usually sliceable. </a:t>
            </a:r>
          </a:p>
          <a:p>
            <a:pPr marR="0" lvl="0" defTabSz="914400" eaLnBrk="1" fontAlgn="auto" latinLnBrk="0" hangingPunct="1">
              <a:lnSpc>
                <a:spcPct val="100000"/>
              </a:lnSpc>
              <a:spcBef>
                <a:spcPts val="0"/>
              </a:spcBef>
              <a:spcAft>
                <a:spcPts val="0"/>
              </a:spcAft>
              <a:buClrTx/>
              <a:buSzTx/>
              <a:tabLst/>
              <a:defRPr/>
            </a:pPr>
            <a:r>
              <a:rPr lang="en-US" sz="2000" kern="0" dirty="0">
                <a:gradFill>
                  <a:gsLst>
                    <a:gs pos="1250">
                      <a:schemeClr val="tx1"/>
                    </a:gs>
                    <a:gs pos="100000">
                      <a:schemeClr val="tx1"/>
                    </a:gs>
                  </a:gsLst>
                  <a:lin ang="5400000" scaled="0"/>
                </a:gradFill>
                <a:latin typeface="+mj-lt"/>
              </a:rPr>
              <a:t>   </a:t>
            </a: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By Month, </a:t>
            </a:r>
          </a:p>
          <a:p>
            <a:pPr marR="0" lvl="0" defTabSz="914400" eaLnBrk="1" fontAlgn="auto" latinLnBrk="0" hangingPunct="1">
              <a:lnSpc>
                <a:spcPct val="100000"/>
              </a:lnSpc>
              <a:spcBef>
                <a:spcPts val="0"/>
              </a:spcBef>
              <a:spcAft>
                <a:spcPts val="0"/>
              </a:spcAft>
              <a:buClrTx/>
              <a:buSzTx/>
              <a:tabLst/>
              <a:defRPr/>
            </a:pPr>
            <a:r>
              <a:rPr lang="en-US" sz="2000" kern="0" dirty="0">
                <a:gradFill>
                  <a:gsLst>
                    <a:gs pos="1250">
                      <a:schemeClr val="tx1"/>
                    </a:gs>
                    <a:gs pos="100000">
                      <a:schemeClr val="tx1"/>
                    </a:gs>
                  </a:gsLst>
                  <a:lin ang="5400000" scaled="0"/>
                </a:gradFill>
                <a:latin typeface="+mj-lt"/>
              </a:rPr>
              <a:t>                    </a:t>
            </a: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Customer</a:t>
            </a:r>
          </a:p>
        </p:txBody>
      </p:sp>
      <p:sp>
        <p:nvSpPr>
          <p:cNvPr id="4" name="Rectangular Callout 10">
            <a:extLst>
              <a:ext uri="{FF2B5EF4-FFF2-40B4-BE49-F238E27FC236}">
                <a16:creationId xmlns:a16="http://schemas.microsoft.com/office/drawing/2014/main" id="{9CFE3F8A-6AC0-4981-9170-E09286D2A883}"/>
              </a:ext>
            </a:extLst>
          </p:cNvPr>
          <p:cNvSpPr/>
          <p:nvPr/>
        </p:nvSpPr>
        <p:spPr bwMode="auto">
          <a:xfrm>
            <a:off x="2226997" y="1768438"/>
            <a:ext cx="718979" cy="713762"/>
          </a:xfrm>
          <a:prstGeom prst="wedgeRectCallout">
            <a:avLst>
              <a:gd name="adj1" fmla="val 79356"/>
              <a:gd name="adj2" fmla="val 11159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1" name="Footer Placeholder 8">
            <a:extLst>
              <a:ext uri="{FF2B5EF4-FFF2-40B4-BE49-F238E27FC236}">
                <a16:creationId xmlns:a16="http://schemas.microsoft.com/office/drawing/2014/main" id="{DD5BCADC-D99E-4778-A94D-3B12C415DB9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6" name="TextBox 5">
            <a:extLst>
              <a:ext uri="{FF2B5EF4-FFF2-40B4-BE49-F238E27FC236}">
                <a16:creationId xmlns:a16="http://schemas.microsoft.com/office/drawing/2014/main" id="{29B4F5DF-93AF-45F7-B6A3-1000035E0BE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5110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73905" y="151402"/>
            <a:ext cx="8114776" cy="2123658"/>
          </a:xfrm>
          <a:prstGeom prst="rect">
            <a:avLst/>
          </a:prstGeom>
          <a:noFill/>
        </p:spPr>
        <p:txBody>
          <a:bodyPr wrap="square">
            <a:spAutoFit/>
          </a:bodyPr>
          <a:lstStyle/>
          <a:p>
            <a:pPr defTabSz="914225">
              <a:defRPr/>
            </a:pPr>
            <a:r>
              <a:rPr lang="en-US" sz="4400" kern="0" dirty="0">
                <a:solidFill>
                  <a:schemeClr val="bg1"/>
                </a:solidFill>
                <a:latin typeface="Segoe UI" panose="020B0502040204020203" pitchFamily="34" charset="0"/>
                <a:cs typeface="Segoe UI" panose="020B0502040204020203" pitchFamily="34" charset="0"/>
              </a:rPr>
              <a:t>Basic TABLE Functions – Return Distinct Value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300CF49F-9676-4098-AF65-13840DE0C072}"/>
              </a:ext>
            </a:extLst>
          </p:cNvPr>
          <p:cNvSpPr/>
          <p:nvPr/>
        </p:nvSpPr>
        <p:spPr>
          <a:xfrm>
            <a:off x="472964" y="1878937"/>
            <a:ext cx="11568300" cy="508754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rPr>
              <a:t>HASONEVALUE </a:t>
            </a:r>
            <a:r>
              <a:rPr lang="en-US" sz="2400" dirty="0">
                <a:gradFill>
                  <a:gsLst>
                    <a:gs pos="2917">
                      <a:schemeClr val="tx1"/>
                    </a:gs>
                    <a:gs pos="30000">
                      <a:schemeClr val="tx1"/>
                    </a:gs>
                  </a:gsLst>
                  <a:lin ang="5400000" scaled="0"/>
                </a:gradFill>
              </a:rPr>
              <a:t>- Returns TRUE when the context for </a:t>
            </a:r>
            <a:r>
              <a:rPr lang="en-US" sz="2400" dirty="0" err="1">
                <a:gradFill>
                  <a:gsLst>
                    <a:gs pos="2917">
                      <a:schemeClr val="tx1"/>
                    </a:gs>
                    <a:gs pos="30000">
                      <a:schemeClr val="tx1"/>
                    </a:gs>
                  </a:gsLst>
                  <a:lin ang="5400000" scaled="0"/>
                </a:gradFill>
              </a:rPr>
              <a:t>columnName</a:t>
            </a:r>
            <a:r>
              <a:rPr lang="en-US" sz="2400" dirty="0">
                <a:gradFill>
                  <a:gsLst>
                    <a:gs pos="2917">
                      <a:schemeClr val="tx1"/>
                    </a:gs>
                    <a:gs pos="30000">
                      <a:schemeClr val="tx1"/>
                    </a:gs>
                  </a:gsLst>
                  <a:lin ang="5400000" scaled="0"/>
                </a:gradFill>
              </a:rPr>
              <a:t> has been filtered down to one distinct value only. Otherwise is FALSE</a:t>
            </a:r>
          </a:p>
          <a:p>
            <a:r>
              <a:rPr lang="en-US" b="1" dirty="0">
                <a:solidFill>
                  <a:srgbClr val="00B0F0"/>
                </a:solidFill>
              </a:rPr>
              <a:t>            Header =  IF ( HASONEVALUE ( </a:t>
            </a:r>
            <a:r>
              <a:rPr lang="en-US" b="1" dirty="0" err="1">
                <a:solidFill>
                  <a:srgbClr val="00B0F0"/>
                </a:solidFill>
              </a:rPr>
              <a:t>ProductDim</a:t>
            </a:r>
            <a:r>
              <a:rPr lang="en-US" b="1" dirty="0">
                <a:solidFill>
                  <a:srgbClr val="00B0F0"/>
                </a:solidFill>
              </a:rPr>
              <a:t>[Price Band] ),</a:t>
            </a:r>
          </a:p>
          <a:p>
            <a:r>
              <a:rPr lang="en-US" b="1" dirty="0">
                <a:solidFill>
                  <a:srgbClr val="00B0F0"/>
                </a:solidFill>
              </a:rPr>
              <a:t>                                       CONCATENATE (“Report Header for Price Band : ",</a:t>
            </a:r>
          </a:p>
          <a:p>
            <a:r>
              <a:rPr lang="en-US" b="1" dirty="0">
                <a:solidFill>
                  <a:srgbClr val="00B0F0"/>
                </a:solidFill>
              </a:rPr>
              <a:t>                                       VALUES ( </a:t>
            </a:r>
            <a:r>
              <a:rPr lang="en-US" b="1" dirty="0" err="1">
                <a:solidFill>
                  <a:srgbClr val="00B0F0"/>
                </a:solidFill>
              </a:rPr>
              <a:t>ProductDim</a:t>
            </a:r>
            <a:r>
              <a:rPr lang="en-US" b="1" dirty="0">
                <a:solidFill>
                  <a:srgbClr val="00B0F0"/>
                </a:solidFill>
              </a:rPr>
              <a:t>[Price Band] )),</a:t>
            </a:r>
          </a:p>
          <a:p>
            <a:r>
              <a:rPr lang="en-US" b="1" dirty="0">
                <a:solidFill>
                  <a:srgbClr val="00B0F0"/>
                </a:solidFill>
              </a:rPr>
              <a:t>                               "Overall Report")</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                 </a:t>
            </a:r>
            <a:endParaRPr lang="en-US" sz="2400" b="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solidFill>
                  <a:srgbClr val="00B0F0"/>
                </a:solidFill>
              </a:rPr>
              <a:t>SELECTEDVALUE </a:t>
            </a:r>
            <a:r>
              <a:rPr lang="en-US" sz="2400" dirty="0">
                <a:gradFill>
                  <a:gsLst>
                    <a:gs pos="2917">
                      <a:schemeClr val="tx1"/>
                    </a:gs>
                    <a:gs pos="30000">
                      <a:schemeClr val="tx1"/>
                    </a:gs>
                  </a:gsLst>
                  <a:lin ang="5400000" scaled="0"/>
                </a:gradFill>
              </a:rPr>
              <a:t>- Returns the value when the context for </a:t>
            </a:r>
            <a:r>
              <a:rPr lang="en-US" sz="2400" dirty="0" err="1">
                <a:gradFill>
                  <a:gsLst>
                    <a:gs pos="2917">
                      <a:schemeClr val="tx1"/>
                    </a:gs>
                    <a:gs pos="30000">
                      <a:schemeClr val="tx1"/>
                    </a:gs>
                  </a:gsLst>
                  <a:lin ang="5400000" scaled="0"/>
                </a:gradFill>
              </a:rPr>
              <a:t>columnName</a:t>
            </a:r>
            <a:r>
              <a:rPr lang="en-US" sz="2400" dirty="0">
                <a:gradFill>
                  <a:gsLst>
                    <a:gs pos="2917">
                      <a:schemeClr val="tx1"/>
                    </a:gs>
                    <a:gs pos="30000">
                      <a:schemeClr val="tx1"/>
                    </a:gs>
                  </a:gsLst>
                  <a:lin ang="5400000" scaled="0"/>
                </a:gradFill>
              </a:rPr>
              <a:t> has been filtered down to one distinct value only. Otherwise returns </a:t>
            </a:r>
            <a:r>
              <a:rPr lang="en-US" sz="2400" dirty="0" err="1">
                <a:gradFill>
                  <a:gsLst>
                    <a:gs pos="2917">
                      <a:schemeClr val="tx1"/>
                    </a:gs>
                    <a:gs pos="30000">
                      <a:schemeClr val="tx1"/>
                    </a:gs>
                  </a:gsLst>
                  <a:lin ang="5400000" scaled="0"/>
                </a:gradFill>
              </a:rPr>
              <a:t>alternateResult</a:t>
            </a:r>
            <a:r>
              <a:rPr lang="en-US" sz="2400" dirty="0">
                <a:gradFill>
                  <a:gsLst>
                    <a:gs pos="2917">
                      <a:schemeClr val="tx1"/>
                    </a:gs>
                    <a:gs pos="30000">
                      <a:schemeClr val="tx1"/>
                    </a:gs>
                  </a:gsLst>
                  <a:lin ang="5400000" scaled="0"/>
                </a:gradFill>
              </a:rPr>
              <a:t>.</a:t>
            </a:r>
          </a:p>
          <a:p>
            <a:r>
              <a:rPr lang="en-US" b="1" dirty="0">
                <a:solidFill>
                  <a:srgbClr val="00B0F0"/>
                </a:solidFill>
              </a:rPr>
              <a:t>            Header (SELECTEDVALUE) = </a:t>
            </a:r>
          </a:p>
          <a:p>
            <a:r>
              <a:rPr lang="en-US" b="1" dirty="0">
                <a:solidFill>
                  <a:srgbClr val="00B0F0"/>
                </a:solidFill>
              </a:rPr>
              <a:t>                              VAR </a:t>
            </a:r>
            <a:r>
              <a:rPr lang="en-US" b="1" dirty="0" err="1">
                <a:solidFill>
                  <a:srgbClr val="00B0F0"/>
                </a:solidFill>
              </a:rPr>
              <a:t>selectedPriceBand</a:t>
            </a:r>
            <a:r>
              <a:rPr lang="en-US" b="1" dirty="0">
                <a:solidFill>
                  <a:srgbClr val="00B0F0"/>
                </a:solidFill>
              </a:rPr>
              <a:t> =SELECTEDVALUE ( </a:t>
            </a:r>
            <a:r>
              <a:rPr lang="en-US" b="1" dirty="0" err="1">
                <a:solidFill>
                  <a:srgbClr val="00B0F0"/>
                </a:solidFill>
              </a:rPr>
              <a:t>ProductDim</a:t>
            </a:r>
            <a:r>
              <a:rPr lang="en-US" b="1" dirty="0">
                <a:solidFill>
                  <a:srgbClr val="00B0F0"/>
                </a:solidFill>
              </a:rPr>
              <a:t>[Price Band] )</a:t>
            </a:r>
          </a:p>
          <a:p>
            <a:r>
              <a:rPr lang="en-US" b="1" dirty="0">
                <a:solidFill>
                  <a:srgbClr val="00B0F0"/>
                </a:solidFill>
              </a:rPr>
              <a:t>                              RETURN</a:t>
            </a:r>
          </a:p>
          <a:p>
            <a:r>
              <a:rPr lang="en-US" b="1" dirty="0">
                <a:solidFill>
                  <a:srgbClr val="00B0F0"/>
                </a:solidFill>
              </a:rPr>
              <a:t>                              IF ( ISBLANK ( </a:t>
            </a:r>
            <a:r>
              <a:rPr lang="en-US" b="1" dirty="0" err="1">
                <a:solidFill>
                  <a:srgbClr val="00B0F0"/>
                </a:solidFill>
              </a:rPr>
              <a:t>selectedPriceBand</a:t>
            </a:r>
            <a:r>
              <a:rPr lang="en-US" b="1" dirty="0">
                <a:solidFill>
                  <a:srgbClr val="00B0F0"/>
                </a:solidFill>
              </a:rPr>
              <a:t> ),  "Overall Report",</a:t>
            </a:r>
          </a:p>
          <a:p>
            <a:r>
              <a:rPr lang="en-US" b="1" dirty="0">
                <a:solidFill>
                  <a:srgbClr val="00B0F0"/>
                </a:solidFill>
              </a:rPr>
              <a:t>                                 CONCATENATE ( "Report Header for Price Band: ", </a:t>
            </a:r>
            <a:r>
              <a:rPr lang="en-US" b="1" dirty="0" err="1">
                <a:solidFill>
                  <a:srgbClr val="00B0F0"/>
                </a:solidFill>
              </a:rPr>
              <a:t>selectedPriceBand</a:t>
            </a:r>
            <a:r>
              <a:rPr lang="en-US" b="1" dirty="0">
                <a:solidFill>
                  <a:srgbClr val="00B0F0"/>
                </a:solidFill>
              </a:rPr>
              <a:t> )</a:t>
            </a:r>
          </a:p>
          <a:p>
            <a:r>
              <a:rPr lang="en-US" b="1" dirty="0">
                <a:solidFill>
                  <a:srgbClr val="00B0F0"/>
                </a:solidFill>
              </a:rPr>
              <a:t>                              )</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2F39F14D-D453-4006-A26C-C211576DEF1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524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25668" y="177941"/>
            <a:ext cx="9381272"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Basic TABLE Functions – Return Filtered Set of Rows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cxnSp>
        <p:nvCxnSpPr>
          <p:cNvPr id="8" name="Straight Arrow Connector 7">
            <a:extLst>
              <a:ext uri="{FF2B5EF4-FFF2-40B4-BE49-F238E27FC236}">
                <a16:creationId xmlns:a16="http://schemas.microsoft.com/office/drawing/2014/main" id="{22833866-BCF8-4234-9276-EC28B04CC7E1}"/>
              </a:ext>
            </a:extLst>
          </p:cNvPr>
          <p:cNvCxnSpPr/>
          <p:nvPr/>
        </p:nvCxnSpPr>
        <p:spPr>
          <a:xfrm>
            <a:off x="8041710" y="4341630"/>
            <a:ext cx="1102290"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44905C5-DAE4-4AA4-B418-247ECB39D804}"/>
              </a:ext>
            </a:extLst>
          </p:cNvPr>
          <p:cNvPicPr>
            <a:picLocks noChangeAspect="1"/>
          </p:cNvPicPr>
          <p:nvPr/>
        </p:nvPicPr>
        <p:blipFill>
          <a:blip r:embed="rId3"/>
          <a:stretch>
            <a:fillRect/>
          </a:stretch>
        </p:blipFill>
        <p:spPr>
          <a:xfrm>
            <a:off x="6044382" y="2566618"/>
            <a:ext cx="1640932" cy="2979627"/>
          </a:xfrm>
          <a:prstGeom prst="rect">
            <a:avLst/>
          </a:prstGeom>
        </p:spPr>
      </p:pic>
      <p:sp>
        <p:nvSpPr>
          <p:cNvPr id="10" name="Rectangle 9">
            <a:extLst>
              <a:ext uri="{FF2B5EF4-FFF2-40B4-BE49-F238E27FC236}">
                <a16:creationId xmlns:a16="http://schemas.microsoft.com/office/drawing/2014/main" id="{D36D93FB-1EB3-4CE9-A829-A3CBC10CD511}"/>
              </a:ext>
            </a:extLst>
          </p:cNvPr>
          <p:cNvSpPr/>
          <p:nvPr/>
        </p:nvSpPr>
        <p:spPr bwMode="auto">
          <a:xfrm>
            <a:off x="6044380" y="2862948"/>
            <a:ext cx="1640933" cy="268330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038A401E-1914-475A-94A8-4F616F0E36FE}"/>
              </a:ext>
            </a:extLst>
          </p:cNvPr>
          <p:cNvPicPr>
            <a:picLocks noChangeAspect="1"/>
          </p:cNvPicPr>
          <p:nvPr/>
        </p:nvPicPr>
        <p:blipFill>
          <a:blip r:embed="rId3"/>
          <a:stretch>
            <a:fillRect/>
          </a:stretch>
        </p:blipFill>
        <p:spPr>
          <a:xfrm>
            <a:off x="9410730" y="3106456"/>
            <a:ext cx="1640932" cy="2646644"/>
          </a:xfrm>
          <a:prstGeom prst="rect">
            <a:avLst/>
          </a:prstGeom>
        </p:spPr>
      </p:pic>
      <p:sp>
        <p:nvSpPr>
          <p:cNvPr id="12" name="Rectangle 11">
            <a:extLst>
              <a:ext uri="{FF2B5EF4-FFF2-40B4-BE49-F238E27FC236}">
                <a16:creationId xmlns:a16="http://schemas.microsoft.com/office/drawing/2014/main" id="{6C562AC8-7836-4484-A545-4C99E3074E88}"/>
              </a:ext>
            </a:extLst>
          </p:cNvPr>
          <p:cNvSpPr/>
          <p:nvPr/>
        </p:nvSpPr>
        <p:spPr bwMode="auto">
          <a:xfrm>
            <a:off x="9410731" y="3390900"/>
            <a:ext cx="1587610" cy="2362200"/>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B4FAF1E-3C14-40B5-B579-577034D4476F}"/>
              </a:ext>
            </a:extLst>
          </p:cNvPr>
          <p:cNvSpPr/>
          <p:nvPr/>
        </p:nvSpPr>
        <p:spPr>
          <a:xfrm>
            <a:off x="549634" y="1979028"/>
            <a:ext cx="11233984" cy="369332"/>
          </a:xfrm>
          <a:prstGeom prst="rect">
            <a:avLst/>
          </a:prstGeom>
        </p:spPr>
        <p:txBody>
          <a:bodyPr wrap="square">
            <a:spAutoFit/>
          </a:bodyPr>
          <a:lstStyle/>
          <a:p>
            <a:r>
              <a:rPr lang="en-US" b="1" dirty="0">
                <a:solidFill>
                  <a:srgbClr val="00B0F0"/>
                </a:solidFill>
              </a:rPr>
              <a:t>FILTER(ALL(GeographyDim[Region], GeographyDim[State]), GeographyDim[Region] = “Central”) </a:t>
            </a:r>
            <a:endParaRPr lang="en-US" dirty="0"/>
          </a:p>
        </p:txBody>
      </p:sp>
      <p:sp>
        <p:nvSpPr>
          <p:cNvPr id="3" name="Rectangle 2">
            <a:extLst>
              <a:ext uri="{FF2B5EF4-FFF2-40B4-BE49-F238E27FC236}">
                <a16:creationId xmlns:a16="http://schemas.microsoft.com/office/drawing/2014/main" id="{A8DAA4D5-DB21-4798-ABAA-B71216A3F4F9}"/>
              </a:ext>
            </a:extLst>
          </p:cNvPr>
          <p:cNvSpPr/>
          <p:nvPr/>
        </p:nvSpPr>
        <p:spPr>
          <a:xfrm>
            <a:off x="425668" y="2996716"/>
            <a:ext cx="4655369" cy="1754326"/>
          </a:xfrm>
          <a:prstGeom prst="rect">
            <a:avLst/>
          </a:prstGeom>
        </p:spPr>
        <p:txBody>
          <a:bodyPr wrap="square">
            <a:spAutoFit/>
          </a:bodyPr>
          <a:lstStyle/>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Take all unique combinations of GeographyDim[Region], GeographyDim[State]</a:t>
            </a:r>
          </a:p>
          <a:p>
            <a:endParaRPr lang="en-US"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Filter down to the rows where GeographyDim[Region] = “Central”</a:t>
            </a:r>
            <a:endParaRPr lang="en-US" dirty="0"/>
          </a:p>
        </p:txBody>
      </p:sp>
      <p:sp>
        <p:nvSpPr>
          <p:cNvPr id="4" name="TextBox 3">
            <a:extLst>
              <a:ext uri="{FF2B5EF4-FFF2-40B4-BE49-F238E27FC236}">
                <a16:creationId xmlns:a16="http://schemas.microsoft.com/office/drawing/2014/main" id="{FA401168-50F7-42A3-82D8-ACA79460B01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75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Iterator Functions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74195FD5-ADD9-469B-ABD8-859D1750B992}"/>
              </a:ext>
            </a:extLst>
          </p:cNvPr>
          <p:cNvSpPr>
            <a:spLocks noGrp="1"/>
          </p:cNvSpPr>
          <p:nvPr>
            <p:ph type="title"/>
          </p:nvPr>
        </p:nvSpPr>
        <p:spPr>
          <a:xfrm>
            <a:off x="385741" y="1881252"/>
            <a:ext cx="11655840" cy="524527"/>
          </a:xfrm>
        </p:spPr>
        <p:txBody>
          <a:bodyPr vert="horz" wrap="square" lIns="146304" tIns="91440" rIns="146304" bIns="91440" rtlCol="0" anchor="t">
            <a:noAutofit/>
          </a:bodyPr>
          <a:lstStyle/>
          <a:p>
            <a:r>
              <a:rPr lang="en-US" sz="2800" b="1" dirty="0">
                <a:solidFill>
                  <a:srgbClr val="505050"/>
                </a:solidFill>
                <a:latin typeface="+mn-lt"/>
              </a:rPr>
              <a:t>DAX Iterator Functions Take Advantage of Evaluation Context</a:t>
            </a:r>
          </a:p>
        </p:txBody>
      </p:sp>
      <p:sp>
        <p:nvSpPr>
          <p:cNvPr id="9" name="Rectangle 8">
            <a:extLst>
              <a:ext uri="{FF2B5EF4-FFF2-40B4-BE49-F238E27FC236}">
                <a16:creationId xmlns:a16="http://schemas.microsoft.com/office/drawing/2014/main" id="{1F8DB920-C5FA-40F6-AA91-88174C560F48}"/>
              </a:ext>
            </a:extLst>
          </p:cNvPr>
          <p:cNvSpPr/>
          <p:nvPr/>
        </p:nvSpPr>
        <p:spPr bwMode="auto">
          <a:xfrm>
            <a:off x="472965" y="2810072"/>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Iterator</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Functions</a:t>
            </a:r>
          </a:p>
        </p:txBody>
      </p:sp>
      <p:sp>
        <p:nvSpPr>
          <p:cNvPr id="10" name="Rectangle 9">
            <a:extLst>
              <a:ext uri="{FF2B5EF4-FFF2-40B4-BE49-F238E27FC236}">
                <a16:creationId xmlns:a16="http://schemas.microsoft.com/office/drawing/2014/main" id="{32AAB70E-BD74-49F7-B260-78D6ED8FF18E}"/>
              </a:ext>
            </a:extLst>
          </p:cNvPr>
          <p:cNvSpPr/>
          <p:nvPr/>
        </p:nvSpPr>
        <p:spPr>
          <a:xfrm>
            <a:off x="385741" y="4141291"/>
            <a:ext cx="4047451" cy="1631216"/>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Creates a </a:t>
            </a:r>
            <a:r>
              <a:rPr lang="en-US" sz="2000" i="1" dirty="0">
                <a:gradFill>
                  <a:gsLst>
                    <a:gs pos="2917">
                      <a:schemeClr val="tx1"/>
                    </a:gs>
                    <a:gs pos="30000">
                      <a:schemeClr val="tx1"/>
                    </a:gs>
                  </a:gsLst>
                  <a:lin ang="5400000" scaled="0"/>
                </a:gradFill>
              </a:rPr>
              <a:t>row context</a:t>
            </a:r>
            <a:r>
              <a:rPr lang="en-US" sz="2000" dirty="0">
                <a:gradFill>
                  <a:gsLst>
                    <a:gs pos="2917">
                      <a:schemeClr val="tx1"/>
                    </a:gs>
                    <a:gs pos="30000">
                      <a:schemeClr val="tx1"/>
                    </a:gs>
                  </a:gsLst>
                  <a:lin ang="5400000" scaled="0"/>
                </a:gradFill>
              </a:rPr>
              <a:t> by iterating over a table that you specify</a:t>
            </a:r>
          </a:p>
          <a:p>
            <a:pPr>
              <a:lnSpc>
                <a:spcPct val="90000"/>
              </a:lnSpc>
              <a:spcAft>
                <a:spcPts val="600"/>
              </a:spcAft>
            </a:pPr>
            <a:endParaRPr lang="en-US" sz="2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Ex. SUMX</a:t>
            </a:r>
          </a:p>
        </p:txBody>
      </p:sp>
      <p:sp>
        <p:nvSpPr>
          <p:cNvPr id="2" name="TextBox 1">
            <a:extLst>
              <a:ext uri="{FF2B5EF4-FFF2-40B4-BE49-F238E27FC236}">
                <a16:creationId xmlns:a16="http://schemas.microsoft.com/office/drawing/2014/main" id="{B2141495-3397-4388-8232-FACCCABF145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9864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Table Functions Application - Iterators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Rectangle 7">
            <a:extLst>
              <a:ext uri="{FF2B5EF4-FFF2-40B4-BE49-F238E27FC236}">
                <a16:creationId xmlns:a16="http://schemas.microsoft.com/office/drawing/2014/main" id="{19AEF7A6-2CD3-4A5B-822E-6052EAA9DB6D}"/>
              </a:ext>
            </a:extLst>
          </p:cNvPr>
          <p:cNvSpPr/>
          <p:nvPr/>
        </p:nvSpPr>
        <p:spPr>
          <a:xfrm>
            <a:off x="472965" y="2523978"/>
            <a:ext cx="10631406"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9" name="Group 8">
            <a:extLst>
              <a:ext uri="{FF2B5EF4-FFF2-40B4-BE49-F238E27FC236}">
                <a16:creationId xmlns:a16="http://schemas.microsoft.com/office/drawing/2014/main" id="{32DE2365-6A12-4C52-84D2-9B1FFF579082}"/>
              </a:ext>
            </a:extLst>
          </p:cNvPr>
          <p:cNvGrpSpPr/>
          <p:nvPr/>
        </p:nvGrpSpPr>
        <p:grpSpPr>
          <a:xfrm>
            <a:off x="3081460" y="2893310"/>
            <a:ext cx="5057341" cy="742059"/>
            <a:chOff x="2963537" y="2309985"/>
            <a:chExt cx="5057341" cy="742059"/>
          </a:xfrm>
        </p:grpSpPr>
        <p:sp>
          <p:nvSpPr>
            <p:cNvPr id="10" name="Right Brace 9">
              <a:extLst>
                <a:ext uri="{FF2B5EF4-FFF2-40B4-BE49-F238E27FC236}">
                  <a16:creationId xmlns:a16="http://schemas.microsoft.com/office/drawing/2014/main" id="{E6631B5C-9190-401B-838A-B642BB898AF2}"/>
                </a:ext>
              </a:extLst>
            </p:cNvPr>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A5FC8F70-4B92-41D4-BF28-25AEE22FC1AD}"/>
                </a:ext>
              </a:extLst>
            </p:cNvPr>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grpSp>
        <p:nvGrpSpPr>
          <p:cNvPr id="12" name="Group 11">
            <a:extLst>
              <a:ext uri="{FF2B5EF4-FFF2-40B4-BE49-F238E27FC236}">
                <a16:creationId xmlns:a16="http://schemas.microsoft.com/office/drawing/2014/main" id="{EA6DED89-EE13-437E-B945-18E33934F8CA}"/>
              </a:ext>
            </a:extLst>
          </p:cNvPr>
          <p:cNvGrpSpPr/>
          <p:nvPr/>
        </p:nvGrpSpPr>
        <p:grpSpPr>
          <a:xfrm>
            <a:off x="1302443" y="2893309"/>
            <a:ext cx="2726933" cy="722684"/>
            <a:chOff x="1184520" y="2309984"/>
            <a:chExt cx="2726933" cy="722684"/>
          </a:xfrm>
        </p:grpSpPr>
        <p:sp>
          <p:nvSpPr>
            <p:cNvPr id="13" name="Right Brace 12">
              <a:extLst>
                <a:ext uri="{FF2B5EF4-FFF2-40B4-BE49-F238E27FC236}">
                  <a16:creationId xmlns:a16="http://schemas.microsoft.com/office/drawing/2014/main" id="{568DC77D-49BC-4824-9A0D-E89931A6C839}"/>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79BE8EA5-CA9A-4939-8037-87094E2613D0}"/>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
        <p:nvSpPr>
          <p:cNvPr id="2" name="TextBox 1">
            <a:extLst>
              <a:ext uri="{FF2B5EF4-FFF2-40B4-BE49-F238E27FC236}">
                <a16:creationId xmlns:a16="http://schemas.microsoft.com/office/drawing/2014/main" id="{B4AD3788-2ED2-4A89-9B65-4E2827281B44}"/>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5763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Table Functions Application - Iterators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Rectangle 7">
            <a:extLst>
              <a:ext uri="{FF2B5EF4-FFF2-40B4-BE49-F238E27FC236}">
                <a16:creationId xmlns:a16="http://schemas.microsoft.com/office/drawing/2014/main" id="{BB7295C1-4164-4A92-896C-C353D457644D}"/>
              </a:ext>
            </a:extLst>
          </p:cNvPr>
          <p:cNvSpPr/>
          <p:nvPr/>
        </p:nvSpPr>
        <p:spPr>
          <a:xfrm>
            <a:off x="370808" y="2161867"/>
            <a:ext cx="10972600"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9" name="Group 8">
            <a:extLst>
              <a:ext uri="{FF2B5EF4-FFF2-40B4-BE49-F238E27FC236}">
                <a16:creationId xmlns:a16="http://schemas.microsoft.com/office/drawing/2014/main" id="{395DA509-F842-42F5-A18A-033EF9C7FCE9}"/>
              </a:ext>
            </a:extLst>
          </p:cNvPr>
          <p:cNvGrpSpPr/>
          <p:nvPr/>
        </p:nvGrpSpPr>
        <p:grpSpPr>
          <a:xfrm>
            <a:off x="6455147" y="3448302"/>
            <a:ext cx="4888261" cy="544765"/>
            <a:chOff x="6439381" y="3425870"/>
            <a:chExt cx="4888261" cy="544765"/>
          </a:xfrm>
        </p:grpSpPr>
        <p:sp>
          <p:nvSpPr>
            <p:cNvPr id="10" name="Curved Left Arrow 20">
              <a:extLst>
                <a:ext uri="{FF2B5EF4-FFF2-40B4-BE49-F238E27FC236}">
                  <a16:creationId xmlns:a16="http://schemas.microsoft.com/office/drawing/2014/main" id="{8A8A5480-3843-40D5-9FF7-0661441DCC0A}"/>
                </a:ext>
              </a:extLst>
            </p:cNvPr>
            <p:cNvSpPr/>
            <p:nvPr/>
          </p:nvSpPr>
          <p:spPr bwMode="auto">
            <a:xfrm>
              <a:off x="6439381" y="3567184"/>
              <a:ext cx="283794" cy="262138"/>
            </a:xfrm>
            <a:prstGeom prst="curvedLeftArrow">
              <a:avLst/>
            </a:prstGeom>
            <a:solidFill>
              <a:srgbClr val="F2C812"/>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4DC0B95C-BB5C-4DB8-889B-82C1767CE6B5}"/>
                </a:ext>
              </a:extLst>
            </p:cNvPr>
            <p:cNvSpPr txBox="1"/>
            <p:nvPr/>
          </p:nvSpPr>
          <p:spPr>
            <a:xfrm>
              <a:off x="6581278" y="3425870"/>
              <a:ext cx="4746364"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Iterate through each row in Argument 1</a:t>
              </a:r>
            </a:p>
          </p:txBody>
        </p:sp>
      </p:grpSp>
      <p:sp>
        <p:nvSpPr>
          <p:cNvPr id="12" name="Rectangle 11">
            <a:extLst>
              <a:ext uri="{FF2B5EF4-FFF2-40B4-BE49-F238E27FC236}">
                <a16:creationId xmlns:a16="http://schemas.microsoft.com/office/drawing/2014/main" id="{1DECC2BF-FB6F-4C26-8BE9-55BEB370B5F9}"/>
              </a:ext>
            </a:extLst>
          </p:cNvPr>
          <p:cNvSpPr/>
          <p:nvPr/>
        </p:nvSpPr>
        <p:spPr>
          <a:xfrm>
            <a:off x="4813470" y="5601795"/>
            <a:ext cx="729687" cy="369332"/>
          </a:xfrm>
          <a:prstGeom prst="rect">
            <a:avLst/>
          </a:prstGeom>
        </p:spPr>
        <p:txBody>
          <a:bodyPr wrap="none">
            <a:spAutoFit/>
          </a:bodyPr>
          <a:lstStyle/>
          <a:p>
            <a:r>
              <a:rPr lang="en-US" b="1" dirty="0">
                <a:solidFill>
                  <a:srgbClr val="00B0F0"/>
                </a:solidFill>
              </a:rPr>
              <a:t>Sales</a:t>
            </a:r>
            <a:endParaRPr lang="en-US" dirty="0"/>
          </a:p>
        </p:txBody>
      </p:sp>
      <p:grpSp>
        <p:nvGrpSpPr>
          <p:cNvPr id="13" name="Group 12">
            <a:extLst>
              <a:ext uri="{FF2B5EF4-FFF2-40B4-BE49-F238E27FC236}">
                <a16:creationId xmlns:a16="http://schemas.microsoft.com/office/drawing/2014/main" id="{A2FFC74E-AC9D-4499-A7F0-73C909591B6D}"/>
              </a:ext>
            </a:extLst>
          </p:cNvPr>
          <p:cNvGrpSpPr/>
          <p:nvPr/>
        </p:nvGrpSpPr>
        <p:grpSpPr>
          <a:xfrm>
            <a:off x="1200286" y="2531198"/>
            <a:ext cx="2726933" cy="722684"/>
            <a:chOff x="1184520" y="2309984"/>
            <a:chExt cx="2726933" cy="722684"/>
          </a:xfrm>
        </p:grpSpPr>
        <p:sp>
          <p:nvSpPr>
            <p:cNvPr id="14" name="Right Brace 13">
              <a:extLst>
                <a:ext uri="{FF2B5EF4-FFF2-40B4-BE49-F238E27FC236}">
                  <a16:creationId xmlns:a16="http://schemas.microsoft.com/office/drawing/2014/main" id="{2A317B95-7558-4CD7-BA7A-6BA9D9517E36}"/>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40DB329B-3FDD-49E6-8305-01CE587D01FF}"/>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pic>
        <p:nvPicPr>
          <p:cNvPr id="16" name="Picture 15">
            <a:extLst>
              <a:ext uri="{FF2B5EF4-FFF2-40B4-BE49-F238E27FC236}">
                <a16:creationId xmlns:a16="http://schemas.microsoft.com/office/drawing/2014/main" id="{10BC44C7-742A-42B1-BF13-13963478D849}"/>
              </a:ext>
            </a:extLst>
          </p:cNvPr>
          <p:cNvPicPr>
            <a:picLocks noChangeAspect="1"/>
          </p:cNvPicPr>
          <p:nvPr/>
        </p:nvPicPr>
        <p:blipFill>
          <a:blip r:embed="rId3"/>
          <a:stretch>
            <a:fillRect/>
          </a:stretch>
        </p:blipFill>
        <p:spPr>
          <a:xfrm>
            <a:off x="3227827" y="3131868"/>
            <a:ext cx="3511114" cy="2238590"/>
          </a:xfrm>
          <a:prstGeom prst="rect">
            <a:avLst/>
          </a:prstGeom>
        </p:spPr>
      </p:pic>
      <p:sp>
        <p:nvSpPr>
          <p:cNvPr id="2" name="TextBox 1">
            <a:extLst>
              <a:ext uri="{FF2B5EF4-FFF2-40B4-BE49-F238E27FC236}">
                <a16:creationId xmlns:a16="http://schemas.microsoft.com/office/drawing/2014/main" id="{EAAFE695-6272-46CE-8AE8-C6B6E404FF03}"/>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7994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Table Functions Application - Iterators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Rectangle 7">
            <a:extLst>
              <a:ext uri="{FF2B5EF4-FFF2-40B4-BE49-F238E27FC236}">
                <a16:creationId xmlns:a16="http://schemas.microsoft.com/office/drawing/2014/main" id="{16F7AFD2-9F01-41EC-B3FA-6C2C6061BD92}"/>
              </a:ext>
            </a:extLst>
          </p:cNvPr>
          <p:cNvSpPr/>
          <p:nvPr/>
        </p:nvSpPr>
        <p:spPr>
          <a:xfrm>
            <a:off x="725531" y="1972184"/>
            <a:ext cx="9459518" cy="369332"/>
          </a:xfrm>
          <a:prstGeom prst="rect">
            <a:avLst/>
          </a:prstGeom>
        </p:spPr>
        <p:txBody>
          <a:bodyPr wrap="square">
            <a:spAutoFit/>
          </a:bodyPr>
          <a:lstStyle/>
          <a:p>
            <a:r>
              <a:rPr lang="en-US" b="1" dirty="0">
                <a:solidFill>
                  <a:srgbClr val="00B0F0"/>
                </a:solidFill>
              </a:rPr>
              <a:t>[COGS] = SUMX(Sales, Sales[Units] * RELATED(ProductDim[Unit Cost]))</a:t>
            </a:r>
          </a:p>
        </p:txBody>
      </p:sp>
      <p:sp>
        <p:nvSpPr>
          <p:cNvPr id="9" name="Rectangle 8">
            <a:extLst>
              <a:ext uri="{FF2B5EF4-FFF2-40B4-BE49-F238E27FC236}">
                <a16:creationId xmlns:a16="http://schemas.microsoft.com/office/drawing/2014/main" id="{1175E977-A0DF-4660-9711-6E6A05E762DC}"/>
              </a:ext>
            </a:extLst>
          </p:cNvPr>
          <p:cNvSpPr/>
          <p:nvPr/>
        </p:nvSpPr>
        <p:spPr>
          <a:xfrm>
            <a:off x="7034752" y="4109178"/>
            <a:ext cx="729687" cy="369332"/>
          </a:xfrm>
          <a:prstGeom prst="rect">
            <a:avLst/>
          </a:prstGeom>
        </p:spPr>
        <p:txBody>
          <a:bodyPr wrap="none">
            <a:spAutoFit/>
          </a:bodyPr>
          <a:lstStyle/>
          <a:p>
            <a:r>
              <a:rPr lang="en-US" b="1" dirty="0">
                <a:solidFill>
                  <a:srgbClr val="00B0F0"/>
                </a:solidFill>
              </a:rPr>
              <a:t>Sales</a:t>
            </a:r>
            <a:endParaRPr lang="en-US" dirty="0"/>
          </a:p>
        </p:txBody>
      </p:sp>
      <p:sp>
        <p:nvSpPr>
          <p:cNvPr id="10" name="Rectangle 9">
            <a:extLst>
              <a:ext uri="{FF2B5EF4-FFF2-40B4-BE49-F238E27FC236}">
                <a16:creationId xmlns:a16="http://schemas.microsoft.com/office/drawing/2014/main" id="{CE3F8013-83CF-4A37-B3E9-791334677536}"/>
              </a:ext>
            </a:extLst>
          </p:cNvPr>
          <p:cNvSpPr/>
          <p:nvPr/>
        </p:nvSpPr>
        <p:spPr>
          <a:xfrm>
            <a:off x="5271054" y="6212399"/>
            <a:ext cx="1487010" cy="369332"/>
          </a:xfrm>
          <a:prstGeom prst="rect">
            <a:avLst/>
          </a:prstGeom>
        </p:spPr>
        <p:txBody>
          <a:bodyPr wrap="none">
            <a:spAutoFit/>
          </a:bodyPr>
          <a:lstStyle/>
          <a:p>
            <a:r>
              <a:rPr lang="en-US" b="1" dirty="0">
                <a:solidFill>
                  <a:srgbClr val="00B0F0"/>
                </a:solidFill>
              </a:rPr>
              <a:t>ProductDim</a:t>
            </a:r>
            <a:endParaRPr lang="en-US" dirty="0"/>
          </a:p>
        </p:txBody>
      </p:sp>
      <p:sp>
        <p:nvSpPr>
          <p:cNvPr id="11" name="Curved Left Arrow 17">
            <a:extLst>
              <a:ext uri="{FF2B5EF4-FFF2-40B4-BE49-F238E27FC236}">
                <a16:creationId xmlns:a16="http://schemas.microsoft.com/office/drawing/2014/main" id="{434A90DC-27F1-4374-95B9-981B4E8F19F6}"/>
              </a:ext>
            </a:extLst>
          </p:cNvPr>
          <p:cNvSpPr/>
          <p:nvPr/>
        </p:nvSpPr>
        <p:spPr bwMode="auto">
          <a:xfrm flipH="1">
            <a:off x="2421444" y="3294517"/>
            <a:ext cx="744683" cy="2089732"/>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E8A570BB-15BE-4AA8-A4DC-0D4AA11552B4}"/>
              </a:ext>
            </a:extLst>
          </p:cNvPr>
          <p:cNvGrpSpPr/>
          <p:nvPr/>
        </p:nvGrpSpPr>
        <p:grpSpPr>
          <a:xfrm>
            <a:off x="3334026" y="2341516"/>
            <a:ext cx="5057341" cy="742059"/>
            <a:chOff x="2963537" y="2309985"/>
            <a:chExt cx="5057341" cy="742059"/>
          </a:xfrm>
        </p:grpSpPr>
        <p:sp>
          <p:nvSpPr>
            <p:cNvPr id="13" name="Right Brace 12">
              <a:extLst>
                <a:ext uri="{FF2B5EF4-FFF2-40B4-BE49-F238E27FC236}">
                  <a16:creationId xmlns:a16="http://schemas.microsoft.com/office/drawing/2014/main" id="{75A15B06-D2CA-46B4-9503-19516330A207}"/>
                </a:ext>
              </a:extLst>
            </p:cNvPr>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415537D1-2011-4E8B-B1EE-8A44384A73A9}"/>
                </a:ext>
              </a:extLst>
            </p:cNvPr>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pic>
        <p:nvPicPr>
          <p:cNvPr id="15" name="Picture 14">
            <a:extLst>
              <a:ext uri="{FF2B5EF4-FFF2-40B4-BE49-F238E27FC236}">
                <a16:creationId xmlns:a16="http://schemas.microsoft.com/office/drawing/2014/main" id="{4FC1A52A-0202-4FC3-A28B-CA17580E1A69}"/>
              </a:ext>
            </a:extLst>
          </p:cNvPr>
          <p:cNvPicPr>
            <a:picLocks noChangeAspect="1"/>
          </p:cNvPicPr>
          <p:nvPr/>
        </p:nvPicPr>
        <p:blipFill>
          <a:blip r:embed="rId3"/>
          <a:stretch>
            <a:fillRect/>
          </a:stretch>
        </p:blipFill>
        <p:spPr>
          <a:xfrm>
            <a:off x="3223019" y="3087555"/>
            <a:ext cx="7654953" cy="864945"/>
          </a:xfrm>
          <a:prstGeom prst="rect">
            <a:avLst/>
          </a:prstGeom>
        </p:spPr>
      </p:pic>
      <p:pic>
        <p:nvPicPr>
          <p:cNvPr id="16" name="Picture 15">
            <a:extLst>
              <a:ext uri="{FF2B5EF4-FFF2-40B4-BE49-F238E27FC236}">
                <a16:creationId xmlns:a16="http://schemas.microsoft.com/office/drawing/2014/main" id="{944241FD-CBD1-4E40-B4E7-5E2EFDB163AC}"/>
              </a:ext>
            </a:extLst>
          </p:cNvPr>
          <p:cNvPicPr>
            <a:picLocks noChangeAspect="1"/>
          </p:cNvPicPr>
          <p:nvPr/>
        </p:nvPicPr>
        <p:blipFill>
          <a:blip r:embed="rId4"/>
          <a:stretch>
            <a:fillRect/>
          </a:stretch>
        </p:blipFill>
        <p:spPr>
          <a:xfrm>
            <a:off x="3334026" y="4961971"/>
            <a:ext cx="4599069" cy="899238"/>
          </a:xfrm>
          <a:prstGeom prst="rect">
            <a:avLst/>
          </a:prstGeom>
        </p:spPr>
      </p:pic>
      <p:sp>
        <p:nvSpPr>
          <p:cNvPr id="17" name="Rectangle 16">
            <a:extLst>
              <a:ext uri="{FF2B5EF4-FFF2-40B4-BE49-F238E27FC236}">
                <a16:creationId xmlns:a16="http://schemas.microsoft.com/office/drawing/2014/main" id="{E950920E-EEF4-4A71-B703-1D0DBC9C26F6}"/>
              </a:ext>
            </a:extLst>
          </p:cNvPr>
          <p:cNvSpPr/>
          <p:nvPr/>
        </p:nvSpPr>
        <p:spPr bwMode="auto">
          <a:xfrm>
            <a:off x="3334025" y="5210549"/>
            <a:ext cx="4599069" cy="233529"/>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E71472B2-6996-462B-942A-5CD45D3DC07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7699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223298"/>
            <a:ext cx="879295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Row Context in a Measure – Iterator Functions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Rectangle 7">
            <a:extLst>
              <a:ext uri="{FF2B5EF4-FFF2-40B4-BE49-F238E27FC236}">
                <a16:creationId xmlns:a16="http://schemas.microsoft.com/office/drawing/2014/main" id="{10304DCC-0FA7-4D29-8D25-95B3B5BB16DE}"/>
              </a:ext>
            </a:extLst>
          </p:cNvPr>
          <p:cNvSpPr/>
          <p:nvPr/>
        </p:nvSpPr>
        <p:spPr>
          <a:xfrm>
            <a:off x="472965" y="2106190"/>
            <a:ext cx="10563167"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9" name="Group 8">
            <a:extLst>
              <a:ext uri="{FF2B5EF4-FFF2-40B4-BE49-F238E27FC236}">
                <a16:creationId xmlns:a16="http://schemas.microsoft.com/office/drawing/2014/main" id="{55B90420-F712-4824-8460-3D3F7AB063B3}"/>
              </a:ext>
            </a:extLst>
          </p:cNvPr>
          <p:cNvGrpSpPr/>
          <p:nvPr/>
        </p:nvGrpSpPr>
        <p:grpSpPr>
          <a:xfrm>
            <a:off x="737497" y="2475522"/>
            <a:ext cx="2373013" cy="783968"/>
            <a:chOff x="974506" y="2325754"/>
            <a:chExt cx="2373013" cy="783968"/>
          </a:xfrm>
        </p:grpSpPr>
        <p:sp>
          <p:nvSpPr>
            <p:cNvPr id="10" name="Right Brace 9">
              <a:extLst>
                <a:ext uri="{FF2B5EF4-FFF2-40B4-BE49-F238E27FC236}">
                  <a16:creationId xmlns:a16="http://schemas.microsoft.com/office/drawing/2014/main" id="{53F0A0AF-6415-48A3-BBF3-808E9AED674E}"/>
                </a:ext>
              </a:extLst>
            </p:cNvPr>
            <p:cNvSpPr/>
            <p:nvPr/>
          </p:nvSpPr>
          <p:spPr>
            <a:xfrm rot="5400000">
              <a:off x="2034913" y="2108325"/>
              <a:ext cx="252201" cy="6870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5D105FEE-EE68-4DE2-AA97-89FAF8CF1866}"/>
                </a:ext>
              </a:extLst>
            </p:cNvPr>
            <p:cNvSpPr txBox="1"/>
            <p:nvPr/>
          </p:nvSpPr>
          <p:spPr>
            <a:xfrm>
              <a:off x="974506" y="2564957"/>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it up</a:t>
              </a:r>
            </a:p>
          </p:txBody>
        </p:sp>
      </p:grpSp>
      <p:sp>
        <p:nvSpPr>
          <p:cNvPr id="12" name="TextBox 11">
            <a:extLst>
              <a:ext uri="{FF2B5EF4-FFF2-40B4-BE49-F238E27FC236}">
                <a16:creationId xmlns:a16="http://schemas.microsoft.com/office/drawing/2014/main" id="{4084096D-76C5-43CF-BCC6-C78C637A67B2}"/>
              </a:ext>
            </a:extLst>
          </p:cNvPr>
          <p:cNvSpPr txBox="1"/>
          <p:nvPr/>
        </p:nvSpPr>
        <p:spPr>
          <a:xfrm>
            <a:off x="3428448" y="5393766"/>
            <a:ext cx="5180661"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up list obtained</a:t>
            </a:r>
          </a:p>
        </p:txBody>
      </p:sp>
      <p:pic>
        <p:nvPicPr>
          <p:cNvPr id="13" name="Picture 12">
            <a:extLst>
              <a:ext uri="{FF2B5EF4-FFF2-40B4-BE49-F238E27FC236}">
                <a16:creationId xmlns:a16="http://schemas.microsoft.com/office/drawing/2014/main" id="{C24ADD42-24B0-4355-9F88-30E4A061F475}"/>
              </a:ext>
            </a:extLst>
          </p:cNvPr>
          <p:cNvPicPr>
            <a:picLocks noChangeAspect="1"/>
          </p:cNvPicPr>
          <p:nvPr/>
        </p:nvPicPr>
        <p:blipFill>
          <a:blip r:embed="rId3"/>
          <a:stretch>
            <a:fillRect/>
          </a:stretch>
        </p:blipFill>
        <p:spPr>
          <a:xfrm>
            <a:off x="5230001" y="4086871"/>
            <a:ext cx="1577554" cy="1306895"/>
          </a:xfrm>
          <a:prstGeom prst="rect">
            <a:avLst/>
          </a:prstGeom>
        </p:spPr>
      </p:pic>
      <p:sp>
        <p:nvSpPr>
          <p:cNvPr id="2" name="TextBox 1">
            <a:extLst>
              <a:ext uri="{FF2B5EF4-FFF2-40B4-BE49-F238E27FC236}">
                <a16:creationId xmlns:a16="http://schemas.microsoft.com/office/drawing/2014/main" id="{009BADD3-901E-49B2-A837-21F5D4D7939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5220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Iterators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43E40569-8E95-43FE-9F30-502C14DB7A55}"/>
              </a:ext>
            </a:extLst>
          </p:cNvPr>
          <p:cNvSpPr>
            <a:spLocks noGrp="1"/>
          </p:cNvSpPr>
          <p:nvPr>
            <p:ph type="title"/>
          </p:nvPr>
        </p:nvSpPr>
        <p:spPr>
          <a:xfrm>
            <a:off x="261232" y="2037327"/>
            <a:ext cx="11655840" cy="524527"/>
          </a:xfrm>
        </p:spPr>
        <p:txBody>
          <a:bodyPr vert="horz" wrap="square" lIns="146304" tIns="91440" rIns="146304" bIns="91440" rtlCol="0" anchor="t">
            <a:noAutofit/>
          </a:bodyPr>
          <a:lstStyle/>
          <a:p>
            <a:r>
              <a:rPr lang="en-US" sz="2800" b="1" dirty="0">
                <a:solidFill>
                  <a:srgbClr val="505050"/>
                </a:solidFill>
                <a:latin typeface="+mn-lt"/>
              </a:rPr>
              <a:t>Why Can an Iterator be a Better Approach then a Calculated Column?</a:t>
            </a:r>
          </a:p>
        </p:txBody>
      </p:sp>
      <p:sp>
        <p:nvSpPr>
          <p:cNvPr id="9" name="Rectangle 8">
            <a:extLst>
              <a:ext uri="{FF2B5EF4-FFF2-40B4-BE49-F238E27FC236}">
                <a16:creationId xmlns:a16="http://schemas.microsoft.com/office/drawing/2014/main" id="{CAEB80D8-766E-46BF-84ED-EDDA0E7614D5}"/>
              </a:ext>
            </a:extLst>
          </p:cNvPr>
          <p:cNvSpPr/>
          <p:nvPr/>
        </p:nvSpPr>
        <p:spPr>
          <a:xfrm>
            <a:off x="348774" y="3014490"/>
            <a:ext cx="11494451" cy="3622530"/>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avoid creating a Calculated Column</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 us see the impact of a Calculated Column Called COGS on Data model with 100K rows - What if we have 10 M rows?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Iterators help you avoid several “Intermediate Calculated Columns”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AE82E6C1-57D0-4E8C-AF3E-6505B062836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590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22ADE6A6-E242-4BE0-A165-542ADAAE1912}"/>
              </a:ext>
            </a:extLst>
          </p:cNvPr>
          <p:cNvSpPr>
            <a:spLocks noGrp="1"/>
          </p:cNvSpPr>
          <p:nvPr>
            <p:ph type="title"/>
          </p:nvPr>
        </p:nvSpPr>
        <p:spPr>
          <a:xfrm>
            <a:off x="410241" y="1802425"/>
            <a:ext cx="11655840" cy="524527"/>
          </a:xfrm>
        </p:spPr>
        <p:txBody>
          <a:bodyPr vert="horz" wrap="square" lIns="146304" tIns="91440" rIns="146304" bIns="91440" rtlCol="0" anchor="t">
            <a:noAutofit/>
          </a:bodyPr>
          <a:lstStyle/>
          <a:p>
            <a:r>
              <a:rPr lang="en-US" sz="2800" b="1" dirty="0">
                <a:solidFill>
                  <a:srgbClr val="505050"/>
                </a:solidFill>
                <a:latin typeface="+mn-lt"/>
              </a:rPr>
              <a:t>CALCULATE – Converting Row Context to Filter Context (Example 1) </a:t>
            </a:r>
          </a:p>
        </p:txBody>
      </p:sp>
      <p:sp>
        <p:nvSpPr>
          <p:cNvPr id="9" name="Rectangle 8">
            <a:extLst>
              <a:ext uri="{FF2B5EF4-FFF2-40B4-BE49-F238E27FC236}">
                <a16:creationId xmlns:a16="http://schemas.microsoft.com/office/drawing/2014/main" id="{82763AF3-7567-421D-974F-E07C87139D26}"/>
              </a:ext>
            </a:extLst>
          </p:cNvPr>
          <p:cNvSpPr/>
          <p:nvPr/>
        </p:nvSpPr>
        <p:spPr>
          <a:xfrm>
            <a:off x="497783" y="2326952"/>
            <a:ext cx="11836094" cy="2585323"/>
          </a:xfrm>
          <a:prstGeom prst="rect">
            <a:avLst/>
          </a:prstGeom>
        </p:spPr>
        <p:txBody>
          <a:bodyPr wrap="square">
            <a:spAutoFit/>
          </a:bodyPr>
          <a:lstStyle/>
          <a:p>
            <a:r>
              <a:rPr lang="en-US" b="1" dirty="0">
                <a:solidFill>
                  <a:schemeClr val="tx1">
                    <a:lumMod val="60000"/>
                    <a:lumOff val="40000"/>
                  </a:schemeClr>
                </a:solidFill>
              </a:rPr>
              <a:t>Sales velocity Segment = IF(</a:t>
            </a:r>
          </a:p>
          <a:p>
            <a:r>
              <a:rPr lang="en-US" b="1" dirty="0">
                <a:solidFill>
                  <a:schemeClr val="tx1">
                    <a:lumMod val="60000"/>
                    <a:lumOff val="40000"/>
                  </a:schemeClr>
                </a:solidFill>
              </a:rPr>
              <a:t>                                              SUMX(RELATEDTABLE(Sales), Sales[Sales Amount])&gt;=200000,                     </a:t>
            </a:r>
          </a:p>
          <a:p>
            <a:r>
              <a:rPr lang="en-US" b="1" dirty="0">
                <a:solidFill>
                  <a:schemeClr val="tx1">
                    <a:lumMod val="60000"/>
                    <a:lumOff val="40000"/>
                  </a:schemeClr>
                </a:solidFill>
              </a:rPr>
              <a:t>                                             “High  Velocity”, </a:t>
            </a:r>
          </a:p>
          <a:p>
            <a:r>
              <a:rPr lang="en-US" b="1" dirty="0">
                <a:solidFill>
                  <a:schemeClr val="tx1">
                    <a:lumMod val="60000"/>
                    <a:lumOff val="40000"/>
                  </a:schemeClr>
                </a:solidFill>
              </a:rPr>
              <a:t>                                             “Low Velocity”)</a:t>
            </a:r>
          </a:p>
          <a:p>
            <a:endParaRPr lang="en-US" b="1" dirty="0">
              <a:solidFill>
                <a:srgbClr val="00B0F0"/>
              </a:solidFill>
            </a:endParaRPr>
          </a:p>
          <a:p>
            <a:r>
              <a:rPr lang="en-US" b="1" dirty="0">
                <a:solidFill>
                  <a:srgbClr val="00B0F0"/>
                </a:solidFill>
              </a:rPr>
              <a:t>Sales Velocity (Using CALCULATE) = IF (</a:t>
            </a:r>
          </a:p>
          <a:p>
            <a:r>
              <a:rPr lang="en-US" b="1" dirty="0">
                <a:solidFill>
                  <a:srgbClr val="00B0F0"/>
                </a:solidFill>
              </a:rPr>
              <a:t>                                                              CALCULATE(SUM(Sales[Sales Amount])) &gt;= 200000, </a:t>
            </a:r>
          </a:p>
          <a:p>
            <a:r>
              <a:rPr lang="en-US" b="1" dirty="0">
                <a:solidFill>
                  <a:srgbClr val="00B0F0"/>
                </a:solidFill>
              </a:rPr>
              <a:t>                                                              "High Velocity", </a:t>
            </a:r>
          </a:p>
          <a:p>
            <a:r>
              <a:rPr lang="en-US" b="1" dirty="0">
                <a:solidFill>
                  <a:srgbClr val="00B0F0"/>
                </a:solidFill>
              </a:rPr>
              <a:t>                                                              "Low Velocity")</a:t>
            </a:r>
          </a:p>
        </p:txBody>
      </p:sp>
      <p:sp>
        <p:nvSpPr>
          <p:cNvPr id="10" name="Rectangle 9">
            <a:extLst>
              <a:ext uri="{FF2B5EF4-FFF2-40B4-BE49-F238E27FC236}">
                <a16:creationId xmlns:a16="http://schemas.microsoft.com/office/drawing/2014/main" id="{430E7C71-183B-4932-BD47-4DF93A0595B6}"/>
              </a:ext>
            </a:extLst>
          </p:cNvPr>
          <p:cNvSpPr/>
          <p:nvPr/>
        </p:nvSpPr>
        <p:spPr>
          <a:xfrm>
            <a:off x="0" y="4586471"/>
            <a:ext cx="12095163" cy="1652760"/>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Another way to do Dynamic Segmentation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method does not use Iterators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Instead it uses CALCULATE to convert Row Context to Filter Context</a:t>
            </a:r>
          </a:p>
        </p:txBody>
      </p:sp>
      <p:sp>
        <p:nvSpPr>
          <p:cNvPr id="2" name="TextBox 1">
            <a:extLst>
              <a:ext uri="{FF2B5EF4-FFF2-40B4-BE49-F238E27FC236}">
                <a16:creationId xmlns:a16="http://schemas.microsoft.com/office/drawing/2014/main" id="{42DB2C88-D635-4741-AC59-D1407DFFAD9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3804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Other Iterator Functions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A901E104-9A4F-42E1-A00E-87F2066150D6}"/>
              </a:ext>
            </a:extLst>
          </p:cNvPr>
          <p:cNvSpPr/>
          <p:nvPr/>
        </p:nvSpPr>
        <p:spPr>
          <a:xfrm>
            <a:off x="347158" y="2216549"/>
            <a:ext cx="11006066" cy="1569660"/>
          </a:xfrm>
          <a:prstGeom prst="rect">
            <a:avLst/>
          </a:prstGeom>
        </p:spPr>
        <p:txBody>
          <a:bodyPr wrap="square">
            <a:spAutoFit/>
          </a:bodyPr>
          <a:lstStyle/>
          <a:p>
            <a:r>
              <a:rPr lang="en-US" sz="2400" b="1" dirty="0">
                <a:solidFill>
                  <a:srgbClr val="505050"/>
                </a:solidFill>
              </a:rPr>
              <a:t>AVERAGEX , PRODUCTX, MINX, MAXX– </a:t>
            </a:r>
            <a:r>
              <a:rPr lang="en-US" sz="2400" dirty="0">
                <a:solidFill>
                  <a:srgbClr val="505050"/>
                </a:solidFill>
              </a:rPr>
              <a:t>All work the same way as </a:t>
            </a:r>
            <a:r>
              <a:rPr lang="en-US" sz="2400" b="1" dirty="0">
                <a:solidFill>
                  <a:srgbClr val="505050"/>
                </a:solidFill>
              </a:rPr>
              <a:t>SUMX</a:t>
            </a:r>
          </a:p>
          <a:p>
            <a:endParaRPr lang="en-US" sz="2400" b="1" dirty="0">
              <a:solidFill>
                <a:srgbClr val="505050"/>
              </a:solidFill>
            </a:endParaRPr>
          </a:p>
          <a:p>
            <a:endParaRPr lang="en-US" sz="2400" b="1" dirty="0">
              <a:solidFill>
                <a:srgbClr val="505050"/>
              </a:solidFill>
            </a:endParaRPr>
          </a:p>
          <a:p>
            <a:r>
              <a:rPr lang="en-US" sz="2400" b="1" dirty="0">
                <a:solidFill>
                  <a:srgbClr val="505050"/>
                </a:solidFill>
              </a:rPr>
              <a:t>RANKX – </a:t>
            </a:r>
            <a:r>
              <a:rPr lang="en-US" sz="2400" dirty="0">
                <a:solidFill>
                  <a:srgbClr val="505050"/>
                </a:solidFill>
              </a:rPr>
              <a:t>Works similar to </a:t>
            </a:r>
            <a:r>
              <a:rPr lang="en-US" sz="2400" b="1" dirty="0">
                <a:solidFill>
                  <a:srgbClr val="505050"/>
                </a:solidFill>
              </a:rPr>
              <a:t>SUMX, </a:t>
            </a:r>
            <a:r>
              <a:rPr lang="en-US" sz="2400" dirty="0">
                <a:solidFill>
                  <a:srgbClr val="505050"/>
                </a:solidFill>
              </a:rPr>
              <a:t>but slightly more complex (more options)</a:t>
            </a:r>
          </a:p>
        </p:txBody>
      </p:sp>
      <p:sp>
        <p:nvSpPr>
          <p:cNvPr id="3" name="TextBox 2">
            <a:extLst>
              <a:ext uri="{FF2B5EF4-FFF2-40B4-BE49-F238E27FC236}">
                <a16:creationId xmlns:a16="http://schemas.microsoft.com/office/drawing/2014/main" id="{69237A06-6D9D-40D3-A5C0-3A78584ED8B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520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909738"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Components of a Data Table – Dim Table</a:t>
            </a:r>
          </a:p>
        </p:txBody>
      </p:sp>
      <p:pic>
        <p:nvPicPr>
          <p:cNvPr id="2" name="Picture 1">
            <a:extLst>
              <a:ext uri="{FF2B5EF4-FFF2-40B4-BE49-F238E27FC236}">
                <a16:creationId xmlns:a16="http://schemas.microsoft.com/office/drawing/2014/main" id="{465F4FCD-6F77-4F21-A5CF-455045AB85AD}"/>
              </a:ext>
            </a:extLst>
          </p:cNvPr>
          <p:cNvPicPr>
            <a:picLocks noChangeAspect="1"/>
          </p:cNvPicPr>
          <p:nvPr/>
        </p:nvPicPr>
        <p:blipFill>
          <a:blip r:embed="rId3"/>
          <a:stretch>
            <a:fillRect/>
          </a:stretch>
        </p:blipFill>
        <p:spPr>
          <a:xfrm>
            <a:off x="342111" y="3239910"/>
            <a:ext cx="7626742" cy="3435527"/>
          </a:xfrm>
          <a:prstGeom prst="rect">
            <a:avLst/>
          </a:prstGeom>
        </p:spPr>
      </p:pic>
      <p:sp>
        <p:nvSpPr>
          <p:cNvPr id="3" name="Rectangle 2">
            <a:extLst>
              <a:ext uri="{FF2B5EF4-FFF2-40B4-BE49-F238E27FC236}">
                <a16:creationId xmlns:a16="http://schemas.microsoft.com/office/drawing/2014/main" id="{FAE8A37B-BCF0-4C17-AAA4-809B64D7E63D}"/>
              </a:ext>
            </a:extLst>
          </p:cNvPr>
          <p:cNvSpPr/>
          <p:nvPr/>
        </p:nvSpPr>
        <p:spPr>
          <a:xfrm>
            <a:off x="8168114" y="2243433"/>
            <a:ext cx="3543756" cy="353943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505050"/>
                </a:solidFill>
                <a:effectLst/>
                <a:uLnTx/>
                <a:uFillTx/>
              </a:rPr>
              <a:t>Dim Table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 Dim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Dimension)</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 contains descriptive attributes that define how a fact should roll up</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505050"/>
                </a:solidFill>
                <a:effectLst/>
                <a:uLnTx/>
                <a:uFillTx/>
              </a:rPr>
              <a:t>Examples: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month, By Customer, By Geo</a:t>
            </a:r>
          </a:p>
        </p:txBody>
      </p:sp>
      <p:sp>
        <p:nvSpPr>
          <p:cNvPr id="4" name="Rectangular Callout 15">
            <a:extLst>
              <a:ext uri="{FF2B5EF4-FFF2-40B4-BE49-F238E27FC236}">
                <a16:creationId xmlns:a16="http://schemas.microsoft.com/office/drawing/2014/main" id="{EA7B32E1-FF1C-47EA-BC43-9DD1954FDA2E}"/>
              </a:ext>
            </a:extLst>
          </p:cNvPr>
          <p:cNvSpPr/>
          <p:nvPr/>
        </p:nvSpPr>
        <p:spPr bwMode="auto">
          <a:xfrm>
            <a:off x="5348802" y="1957276"/>
            <a:ext cx="832981" cy="612648"/>
          </a:xfrm>
          <a:prstGeom prst="wedgeRectCallout">
            <a:avLst>
              <a:gd name="adj1" fmla="val 81459"/>
              <a:gd name="adj2" fmla="val 28771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12" name="Rectangular Callout 18">
            <a:extLst>
              <a:ext uri="{FF2B5EF4-FFF2-40B4-BE49-F238E27FC236}">
                <a16:creationId xmlns:a16="http://schemas.microsoft.com/office/drawing/2014/main" id="{5A8DCCBA-788F-480A-BE91-C8C52620E930}"/>
              </a:ext>
            </a:extLst>
          </p:cNvPr>
          <p:cNvSpPr/>
          <p:nvPr/>
        </p:nvSpPr>
        <p:spPr bwMode="auto">
          <a:xfrm>
            <a:off x="2408381" y="1957276"/>
            <a:ext cx="832981" cy="619580"/>
          </a:xfrm>
          <a:prstGeom prst="wedgeRectCallout">
            <a:avLst>
              <a:gd name="adj1" fmla="val -135354"/>
              <a:gd name="adj2" fmla="val 335990"/>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6" name="TextBox 5">
            <a:extLst>
              <a:ext uri="{FF2B5EF4-FFF2-40B4-BE49-F238E27FC236}">
                <a16:creationId xmlns:a16="http://schemas.microsoft.com/office/drawing/2014/main" id="{4D865236-4328-4381-885A-F9D8DA3394C7}"/>
              </a:ext>
            </a:extLst>
          </p:cNvPr>
          <p:cNvSpPr txBox="1"/>
          <p:nvPr/>
        </p:nvSpPr>
        <p:spPr>
          <a:xfrm>
            <a:off x="83820" y="6675436"/>
            <a:ext cx="2019300" cy="182563"/>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8125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169860"/>
            <a:ext cx="842719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Table Functions – Summary and Application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5DA00C27-55FD-4A32-B7B6-9E357235DBB6}"/>
              </a:ext>
            </a:extLst>
          </p:cNvPr>
          <p:cNvSpPr txBox="1"/>
          <p:nvPr/>
        </p:nvSpPr>
        <p:spPr>
          <a:xfrm>
            <a:off x="472965" y="5773208"/>
            <a:ext cx="1074878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00B0F0"/>
                </a:solidFill>
              </a:rPr>
              <a:t>CALCULATE is one of the primary places where Table functions are used</a:t>
            </a:r>
          </a:p>
        </p:txBody>
      </p:sp>
      <p:sp>
        <p:nvSpPr>
          <p:cNvPr id="3" name="Rectangle 2">
            <a:extLst>
              <a:ext uri="{FF2B5EF4-FFF2-40B4-BE49-F238E27FC236}">
                <a16:creationId xmlns:a16="http://schemas.microsoft.com/office/drawing/2014/main" id="{BABC7BAE-A61D-4308-A6FF-31D26C64A021}"/>
              </a:ext>
            </a:extLst>
          </p:cNvPr>
          <p:cNvSpPr/>
          <p:nvPr/>
        </p:nvSpPr>
        <p:spPr>
          <a:xfrm>
            <a:off x="570446" y="1374591"/>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in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E1F83E1F-B135-4B34-BB85-331771E1629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7100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Lab 03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Rectangle 7">
            <a:extLst>
              <a:ext uri="{FF2B5EF4-FFF2-40B4-BE49-F238E27FC236}">
                <a16:creationId xmlns:a16="http://schemas.microsoft.com/office/drawing/2014/main" id="{C8CC50FB-03AF-456C-AA94-F8A240336C3D}"/>
              </a:ext>
            </a:extLst>
          </p:cNvPr>
          <p:cNvSpPr/>
          <p:nvPr/>
        </p:nvSpPr>
        <p:spPr>
          <a:xfrm>
            <a:off x="304568" y="2046171"/>
            <a:ext cx="11354582" cy="1569660"/>
          </a:xfrm>
          <a:prstGeom prst="rect">
            <a:avLst/>
          </a:prstGeom>
        </p:spPr>
        <p:txBody>
          <a:bodyPr wrap="square">
            <a:spAutoFit/>
          </a:bodyPr>
          <a:lstStyle/>
          <a:p>
            <a:pPr marL="457200" indent="-457200">
              <a:buAutoNum type="arabicPeriod"/>
            </a:pPr>
            <a:r>
              <a:rPr lang="en-US" sz="2400" dirty="0">
                <a:gradFill>
                  <a:gsLst>
                    <a:gs pos="1250">
                      <a:schemeClr val="tx1"/>
                    </a:gs>
                    <a:gs pos="100000">
                      <a:schemeClr val="tx1"/>
                    </a:gs>
                  </a:gsLst>
                  <a:lin ang="5400000" scaled="0"/>
                </a:gradFill>
              </a:rPr>
              <a:t>Open the files:</a:t>
            </a:r>
          </a:p>
          <a:p>
            <a:pPr lvl="1"/>
            <a:r>
              <a:rPr lang="en-US" sz="2400" dirty="0">
                <a:gradFill>
                  <a:gsLst>
                    <a:gs pos="1250">
                      <a:schemeClr val="tx1"/>
                    </a:gs>
                    <a:gs pos="100000">
                      <a:schemeClr val="tx1"/>
                    </a:gs>
                  </a:gsLst>
                  <a:lin ang="5400000" scaled="0"/>
                </a:gradFill>
              </a:rPr>
              <a:t> </a:t>
            </a:r>
            <a:r>
              <a:rPr lang="en-US" sz="2400" dirty="0">
                <a:solidFill>
                  <a:srgbClr val="505050"/>
                </a:solidFill>
              </a:rPr>
              <a:t>Data Modeling Labs  </a:t>
            </a:r>
            <a:br>
              <a:rPr lang="en-US" sz="2400" dirty="0">
                <a:solidFill>
                  <a:srgbClr val="505050"/>
                </a:solidFill>
              </a:rPr>
            </a:br>
            <a:r>
              <a:rPr lang="en-US" sz="2400" dirty="0">
                <a:solidFill>
                  <a:srgbClr val="505050"/>
                </a:solidFill>
              </a:rPr>
              <a:t> Student Modeling Pre-</a:t>
            </a:r>
            <a:r>
              <a:rPr lang="en-US" sz="2400" dirty="0" err="1">
                <a:solidFill>
                  <a:srgbClr val="505050"/>
                </a:solidFill>
              </a:rPr>
              <a:t>class.pbix</a:t>
            </a:r>
            <a:endParaRPr lang="en-US" sz="2400" dirty="0">
              <a:solidFill>
                <a:srgbClr val="505050"/>
              </a:solidFill>
            </a:endParaRPr>
          </a:p>
          <a:p>
            <a:pPr marL="457200" indent="-457200">
              <a:buAutoNum type="arabicPeriod"/>
            </a:pPr>
            <a:r>
              <a:rPr lang="en-US" sz="2400" dirty="0">
                <a:gradFill>
                  <a:gsLst>
                    <a:gs pos="1250">
                      <a:schemeClr val="tx1"/>
                    </a:gs>
                    <a:gs pos="100000">
                      <a:schemeClr val="tx1"/>
                    </a:gs>
                  </a:gsLst>
                  <a:lin ang="5400000" scaled="0"/>
                </a:gradFill>
              </a:rPr>
              <a:t>Complete Lab 03 – Create Report for the VP </a:t>
            </a:r>
          </a:p>
        </p:txBody>
      </p:sp>
      <p:sp>
        <p:nvSpPr>
          <p:cNvPr id="2" name="TextBox 1">
            <a:extLst>
              <a:ext uri="{FF2B5EF4-FFF2-40B4-BE49-F238E27FC236}">
                <a16:creationId xmlns:a16="http://schemas.microsoft.com/office/drawing/2014/main" id="{CEEBEF71-F69E-43F2-BA3B-E4A8E40D28E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8598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Module 5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5117A3F6-B13F-4ADF-B99A-F03C9CDAC1F6}"/>
              </a:ext>
            </a:extLst>
          </p:cNvPr>
          <p:cNvSpPr txBox="1"/>
          <p:nvPr/>
        </p:nvSpPr>
        <p:spPr>
          <a:xfrm>
            <a:off x="378690" y="2130183"/>
            <a:ext cx="10617758" cy="25976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p:txBody>
      </p:sp>
      <p:sp>
        <p:nvSpPr>
          <p:cNvPr id="3" name="TextBox 2">
            <a:extLst>
              <a:ext uri="{FF2B5EF4-FFF2-40B4-BE49-F238E27FC236}">
                <a16:creationId xmlns:a16="http://schemas.microsoft.com/office/drawing/2014/main" id="{6D8A402E-963A-4FDD-960D-457DA222459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5490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a:xfrm>
            <a:off x="748800" y="3439413"/>
            <a:ext cx="10800000" cy="520443"/>
          </a:xfrm>
        </p:spPr>
        <p:txBody>
          <a:bodyPr/>
          <a:lstStyle/>
          <a:p>
            <a:r>
              <a:rPr lang="en-US" dirty="0"/>
              <a:t>Module 6 </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Advanced DAX</a:t>
            </a:r>
          </a:p>
          <a:p>
            <a:r>
              <a:rPr lang="en-US" dirty="0"/>
              <a:t>Time Intelligence Functions</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329069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MODULE 6 OBJECTIVES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AAFDEEBF-19DF-46AF-998B-03F8C97DDF45}"/>
              </a:ext>
            </a:extLst>
          </p:cNvPr>
          <p:cNvSpPr/>
          <p:nvPr/>
        </p:nvSpPr>
        <p:spPr>
          <a:xfrm>
            <a:off x="239716" y="2146722"/>
            <a:ext cx="11037454" cy="300082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parse advanced DAX formulas (e.g., cumulative functions)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Introduction to resources for further learning</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5DD23880-8FFB-466D-8C03-ED86FB4F5F9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384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Advanced DAX</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7843CE21-8070-4128-A81B-50CBA0F76CBD}"/>
              </a:ext>
            </a:extLst>
          </p:cNvPr>
          <p:cNvSpPr>
            <a:spLocks noGrp="1"/>
          </p:cNvSpPr>
          <p:nvPr>
            <p:ph type="title"/>
          </p:nvPr>
        </p:nvSpPr>
        <p:spPr>
          <a:xfrm>
            <a:off x="369976" y="1920666"/>
            <a:ext cx="11655840" cy="524527"/>
          </a:xfrm>
        </p:spPr>
        <p:txBody>
          <a:bodyPr vert="horz" wrap="square" lIns="146304" tIns="91440" rIns="146304" bIns="91440" rtlCol="0" anchor="t">
            <a:noAutofit/>
          </a:bodyPr>
          <a:lstStyle/>
          <a:p>
            <a:r>
              <a:rPr lang="en-US" sz="2800" b="1" dirty="0">
                <a:solidFill>
                  <a:srgbClr val="505050"/>
                </a:solidFill>
                <a:latin typeface="+mn-lt"/>
              </a:rPr>
              <a:t>Before we get to Time Intelligence - Let us apply all of the DAX </a:t>
            </a:r>
            <a:r>
              <a:rPr lang="en-US" sz="2800" b="1" dirty="0">
                <a:latin typeface="+mn-lt"/>
              </a:rPr>
              <a:t>techniques </a:t>
            </a:r>
          </a:p>
        </p:txBody>
      </p:sp>
      <p:sp>
        <p:nvSpPr>
          <p:cNvPr id="9" name="Rectangle 2">
            <a:extLst>
              <a:ext uri="{FF2B5EF4-FFF2-40B4-BE49-F238E27FC236}">
                <a16:creationId xmlns:a16="http://schemas.microsoft.com/office/drawing/2014/main" id="{53628804-BAB7-4975-8B77-C5CA7D52F389}"/>
              </a:ext>
            </a:extLst>
          </p:cNvPr>
          <p:cNvSpPr>
            <a:spLocks noChangeArrowheads="1"/>
          </p:cNvSpPr>
          <p:nvPr/>
        </p:nvSpPr>
        <p:spPr bwMode="auto">
          <a:xfrm>
            <a:off x="457518" y="2830320"/>
            <a:ext cx="61854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a:t>
            </a:r>
          </a:p>
          <a:p>
            <a:pPr lvl="0"/>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DateDim[Date]</a:t>
            </a: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p:txBody>
      </p:sp>
      <p:sp>
        <p:nvSpPr>
          <p:cNvPr id="10" name="Rectangle 9">
            <a:extLst>
              <a:ext uri="{FF2B5EF4-FFF2-40B4-BE49-F238E27FC236}">
                <a16:creationId xmlns:a16="http://schemas.microsoft.com/office/drawing/2014/main" id="{395363FB-CFE5-44C3-92F9-89C8AA3D288D}"/>
              </a:ext>
            </a:extLst>
          </p:cNvPr>
          <p:cNvSpPr/>
          <p:nvPr/>
        </p:nvSpPr>
        <p:spPr>
          <a:xfrm>
            <a:off x="457518" y="6272289"/>
            <a:ext cx="11145552" cy="400110"/>
          </a:xfrm>
          <a:prstGeom prst="rect">
            <a:avLst/>
          </a:prstGeom>
        </p:spPr>
        <p:txBody>
          <a:bodyPr wrap="none">
            <a:spAutoFit/>
          </a:bodyPr>
          <a:lstStyle/>
          <a:p>
            <a:r>
              <a:rPr lang="en-US" sz="2000" dirty="0">
                <a:gradFill>
                  <a:gsLst>
                    <a:gs pos="2917">
                      <a:schemeClr val="tx1"/>
                    </a:gs>
                    <a:gs pos="30000">
                      <a:schemeClr val="tx1"/>
                    </a:gs>
                  </a:gsLst>
                  <a:lin ang="5400000" scaled="0"/>
                </a:gradFill>
              </a:rPr>
              <a:t>Let us take a super complicated DAX statement and break it down and understand what it means</a:t>
            </a:r>
            <a:endParaRPr lang="en-US" sz="2000" dirty="0"/>
          </a:p>
        </p:txBody>
      </p:sp>
      <p:pic>
        <p:nvPicPr>
          <p:cNvPr id="11" name="Picture 10">
            <a:extLst>
              <a:ext uri="{FF2B5EF4-FFF2-40B4-BE49-F238E27FC236}">
                <a16:creationId xmlns:a16="http://schemas.microsoft.com/office/drawing/2014/main" id="{82033B1F-BA4D-4CF2-922E-4E5F80C06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786" y="2445193"/>
            <a:ext cx="3379452" cy="3641495"/>
          </a:xfrm>
          <a:prstGeom prst="rect">
            <a:avLst/>
          </a:prstGeom>
        </p:spPr>
      </p:pic>
      <p:sp>
        <p:nvSpPr>
          <p:cNvPr id="2" name="TextBox 1">
            <a:extLst>
              <a:ext uri="{FF2B5EF4-FFF2-40B4-BE49-F238E27FC236}">
                <a16:creationId xmlns:a16="http://schemas.microsoft.com/office/drawing/2014/main" id="{446960D6-7E28-4F58-A667-5573A9C1848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6036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CA18BDC6-86E4-4225-A8A3-31E2EBE37796}"/>
              </a:ext>
            </a:extLst>
          </p:cNvPr>
          <p:cNvSpPr>
            <a:spLocks noGrp="1"/>
          </p:cNvSpPr>
          <p:nvPr>
            <p:ph type="title"/>
          </p:nvPr>
        </p:nvSpPr>
        <p:spPr>
          <a:xfrm>
            <a:off x="268080" y="1944315"/>
            <a:ext cx="11655840" cy="524527"/>
          </a:xfrm>
        </p:spPr>
        <p:txBody>
          <a:bodyPr vert="horz" wrap="square" lIns="146304" tIns="91440" rIns="146304" bIns="91440" rtlCol="0" anchor="t">
            <a:noAutofit/>
          </a:bodyPr>
          <a:lstStyle/>
          <a:p>
            <a:r>
              <a:rPr lang="en-US" sz="2800" b="1" dirty="0">
                <a:solidFill>
                  <a:srgbClr val="505050"/>
                </a:solidFill>
                <a:latin typeface="+mn-lt"/>
              </a:rPr>
              <a:t>Before we get to Time Intelligence - Let us apply all of the DAX </a:t>
            </a:r>
            <a:r>
              <a:rPr lang="en-US" sz="2800" b="1" dirty="0">
                <a:latin typeface="+mn-lt"/>
              </a:rPr>
              <a:t>techniques </a:t>
            </a:r>
          </a:p>
        </p:txBody>
      </p:sp>
      <p:sp>
        <p:nvSpPr>
          <p:cNvPr id="9" name="Rectangle 2">
            <a:extLst>
              <a:ext uri="{FF2B5EF4-FFF2-40B4-BE49-F238E27FC236}">
                <a16:creationId xmlns:a16="http://schemas.microsoft.com/office/drawing/2014/main" id="{7BACD446-5E1A-45A2-B96E-FCB88C4B6E60}"/>
              </a:ext>
            </a:extLst>
          </p:cNvPr>
          <p:cNvSpPr>
            <a:spLocks noChangeArrowheads="1"/>
          </p:cNvSpPr>
          <p:nvPr/>
        </p:nvSpPr>
        <p:spPr bwMode="auto">
          <a:xfrm>
            <a:off x="355622" y="3342700"/>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a:extLst>
              <a:ext uri="{FF2B5EF4-FFF2-40B4-BE49-F238E27FC236}">
                <a16:creationId xmlns:a16="http://schemas.microsoft.com/office/drawing/2014/main" id="{5F65BCA6-3870-485D-8787-7FA4662B28F2}"/>
              </a:ext>
            </a:extLst>
          </p:cNvPr>
          <p:cNvSpPr/>
          <p:nvPr/>
        </p:nvSpPr>
        <p:spPr>
          <a:xfrm>
            <a:off x="5679952" y="3247289"/>
            <a:ext cx="6096000" cy="272690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CALCULATE statement Filter arguments are evaluated first</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Filter in this case comes from a FILTER function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function is an iterator</a:t>
            </a:r>
          </a:p>
        </p:txBody>
      </p:sp>
      <p:sp>
        <p:nvSpPr>
          <p:cNvPr id="2" name="TextBox 1">
            <a:extLst>
              <a:ext uri="{FF2B5EF4-FFF2-40B4-BE49-F238E27FC236}">
                <a16:creationId xmlns:a16="http://schemas.microsoft.com/office/drawing/2014/main" id="{58B68E9B-772A-4286-9167-935F067845D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5568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2D1B014D-BA01-469A-BE58-992A8AF2F20A}"/>
              </a:ext>
            </a:extLst>
          </p:cNvPr>
          <p:cNvSpPr>
            <a:spLocks noGrp="1"/>
          </p:cNvSpPr>
          <p:nvPr>
            <p:ph type="title"/>
          </p:nvPr>
        </p:nvSpPr>
        <p:spPr>
          <a:xfrm>
            <a:off x="268080" y="2054673"/>
            <a:ext cx="11655840" cy="524527"/>
          </a:xfrm>
        </p:spPr>
        <p:txBody>
          <a:bodyPr vert="horz" wrap="square" lIns="146304" tIns="91440" rIns="146304" bIns="91440" rtlCol="0" anchor="t">
            <a:noAutofit/>
          </a:bodyPr>
          <a:lstStyle/>
          <a:p>
            <a:r>
              <a:rPr lang="en-US" sz="2800" b="1" dirty="0">
                <a:solidFill>
                  <a:srgbClr val="505050"/>
                </a:solidFill>
                <a:latin typeface="+mn-lt"/>
              </a:rPr>
              <a:t>Let us apply all of the data modeling techniques </a:t>
            </a:r>
          </a:p>
        </p:txBody>
      </p:sp>
      <p:sp>
        <p:nvSpPr>
          <p:cNvPr id="9" name="Rectangle 2">
            <a:extLst>
              <a:ext uri="{FF2B5EF4-FFF2-40B4-BE49-F238E27FC236}">
                <a16:creationId xmlns:a16="http://schemas.microsoft.com/office/drawing/2014/main" id="{CB04DAE6-DF81-4D37-B480-F24F4D4D3B5E}"/>
              </a:ext>
            </a:extLst>
          </p:cNvPr>
          <p:cNvSpPr>
            <a:spLocks noChangeArrowheads="1"/>
          </p:cNvSpPr>
          <p:nvPr/>
        </p:nvSpPr>
        <p:spPr bwMode="auto">
          <a:xfrm>
            <a:off x="355622" y="3453058"/>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a:extLst>
              <a:ext uri="{FF2B5EF4-FFF2-40B4-BE49-F238E27FC236}">
                <a16:creationId xmlns:a16="http://schemas.microsoft.com/office/drawing/2014/main" id="{962A07F7-E5B0-4FEF-93E1-DE46C789D1CF}"/>
              </a:ext>
            </a:extLst>
          </p:cNvPr>
          <p:cNvSpPr/>
          <p:nvPr/>
        </p:nvSpPr>
        <p:spPr>
          <a:xfrm>
            <a:off x="5730056" y="3503875"/>
            <a:ext cx="6096000" cy="1498872"/>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FILTER statement the input Table is evaluated first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 statement means take all DateDim</a:t>
            </a:r>
          </a:p>
        </p:txBody>
      </p:sp>
      <p:sp>
        <p:nvSpPr>
          <p:cNvPr id="2" name="TextBox 1">
            <a:extLst>
              <a:ext uri="{FF2B5EF4-FFF2-40B4-BE49-F238E27FC236}">
                <a16:creationId xmlns:a16="http://schemas.microsoft.com/office/drawing/2014/main" id="{E2F697F7-A8CD-41AE-B900-7E313C6F960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1074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371E8EE5-CD03-483A-8CBC-D26083996EA0}"/>
              </a:ext>
            </a:extLst>
          </p:cNvPr>
          <p:cNvSpPr>
            <a:spLocks noGrp="1"/>
          </p:cNvSpPr>
          <p:nvPr>
            <p:ph type="title"/>
          </p:nvPr>
        </p:nvSpPr>
        <p:spPr>
          <a:xfrm>
            <a:off x="323928" y="2032398"/>
            <a:ext cx="11655840" cy="524527"/>
          </a:xfrm>
        </p:spPr>
        <p:txBody>
          <a:bodyPr vert="horz" wrap="square" lIns="146304" tIns="91440" rIns="146304" bIns="91440" rtlCol="0" anchor="t">
            <a:noAutofit/>
          </a:bodyPr>
          <a:lstStyle/>
          <a:p>
            <a:r>
              <a:rPr lang="en-US" sz="2800" b="1" dirty="0">
                <a:solidFill>
                  <a:srgbClr val="505050"/>
                </a:solidFill>
                <a:latin typeface="+mn-lt"/>
              </a:rPr>
              <a:t>Let us apply all of the data modeling techniques </a:t>
            </a:r>
          </a:p>
        </p:txBody>
      </p:sp>
      <p:sp>
        <p:nvSpPr>
          <p:cNvPr id="9" name="Rectangle 2">
            <a:extLst>
              <a:ext uri="{FF2B5EF4-FFF2-40B4-BE49-F238E27FC236}">
                <a16:creationId xmlns:a16="http://schemas.microsoft.com/office/drawing/2014/main" id="{378DA948-9F4D-4CDD-8371-F6C7DC138D6A}"/>
              </a:ext>
            </a:extLst>
          </p:cNvPr>
          <p:cNvSpPr>
            <a:spLocks noChangeArrowheads="1"/>
          </p:cNvSpPr>
          <p:nvPr/>
        </p:nvSpPr>
        <p:spPr bwMode="auto">
          <a:xfrm>
            <a:off x="472965" y="2897105"/>
            <a:ext cx="60965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a:t>
            </a: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rgbClr val="FF0000"/>
                </a:solidFill>
                <a:latin typeface="+mn-lt"/>
              </a:rPr>
              <a:t>&amp;&amp; </a:t>
            </a:r>
            <a:r>
              <a:rPr lang="en-US" altLang="en-US" b="1" dirty="0">
                <a:solidFill>
                  <a:srgbClr val="00B0F0"/>
                </a:solidFill>
                <a:latin typeface="+mn-lt"/>
              </a:rPr>
              <a:t>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a:extLst>
              <a:ext uri="{FF2B5EF4-FFF2-40B4-BE49-F238E27FC236}">
                <a16:creationId xmlns:a16="http://schemas.microsoft.com/office/drawing/2014/main" id="{92C2B0CE-942B-4293-86D7-2270B2D85DCD}"/>
              </a:ext>
            </a:extLst>
          </p:cNvPr>
          <p:cNvSpPr/>
          <p:nvPr/>
        </p:nvSpPr>
        <p:spPr>
          <a:xfrm>
            <a:off x="5822346" y="3071636"/>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Iterate through each row in DateDim</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Check for condition based on row context and filter context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11" name="Rectangle 10">
            <a:extLst>
              <a:ext uri="{FF2B5EF4-FFF2-40B4-BE49-F238E27FC236}">
                <a16:creationId xmlns:a16="http://schemas.microsoft.com/office/drawing/2014/main" id="{DC7E6141-6916-41D6-8474-3A88C8754320}"/>
              </a:ext>
            </a:extLst>
          </p:cNvPr>
          <p:cNvSpPr/>
          <p:nvPr/>
        </p:nvSpPr>
        <p:spPr>
          <a:xfrm>
            <a:off x="71810" y="7013833"/>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Pro Tip: </a:t>
            </a:r>
            <a:r>
              <a:rPr lang="en-US" sz="2000" dirty="0">
                <a:gradFill>
                  <a:gsLst>
                    <a:gs pos="2917">
                      <a:schemeClr val="tx1"/>
                    </a:gs>
                    <a:gs pos="30000">
                      <a:schemeClr val="tx1"/>
                    </a:gs>
                  </a:gsLst>
                  <a:lin ang="5400000" scaled="0"/>
                </a:gradFill>
              </a:rPr>
              <a:t> if you need to concatenate two conditions with an </a:t>
            </a:r>
            <a:r>
              <a:rPr lang="en-US" sz="2000" b="1" dirty="0">
                <a:gradFill>
                  <a:gsLst>
                    <a:gs pos="2917">
                      <a:schemeClr val="tx1"/>
                    </a:gs>
                    <a:gs pos="30000">
                      <a:schemeClr val="tx1"/>
                    </a:gs>
                  </a:gsLst>
                  <a:lin ang="5400000" scaled="0"/>
                </a:gradFill>
              </a:rPr>
              <a:t>AND</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&amp;&amp;</a:t>
            </a:r>
            <a:r>
              <a:rPr lang="en-US" sz="2000" dirty="0">
                <a:gradFill>
                  <a:gsLst>
                    <a:gs pos="2917">
                      <a:schemeClr val="tx1"/>
                    </a:gs>
                    <a:gs pos="30000">
                      <a:schemeClr val="tx1"/>
                    </a:gs>
                  </a:gsLst>
                  <a:lin ang="5400000" scaled="0"/>
                </a:gradFill>
              </a:rPr>
              <a:t> for and </a:t>
            </a:r>
            <a:r>
              <a:rPr lang="en-US" sz="2000" b="1" dirty="0">
                <a:gradFill>
                  <a:gsLst>
                    <a:gs pos="2917">
                      <a:schemeClr val="tx1"/>
                    </a:gs>
                    <a:gs pos="30000">
                      <a:schemeClr val="tx1"/>
                    </a:gs>
                  </a:gsLst>
                  <a:lin ang="5400000" scaled="0"/>
                </a:gradFill>
              </a:rPr>
              <a:t>OR</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t>
            </a:r>
            <a:endParaRPr lang="en-US" sz="2000" b="1" dirty="0"/>
          </a:p>
        </p:txBody>
      </p:sp>
      <p:sp>
        <p:nvSpPr>
          <p:cNvPr id="2" name="Rectangle 1">
            <a:extLst>
              <a:ext uri="{FF2B5EF4-FFF2-40B4-BE49-F238E27FC236}">
                <a16:creationId xmlns:a16="http://schemas.microsoft.com/office/drawing/2014/main" id="{9CD2E898-63F5-465B-8072-DEC71EA1B045}"/>
              </a:ext>
            </a:extLst>
          </p:cNvPr>
          <p:cNvSpPr/>
          <p:nvPr/>
        </p:nvSpPr>
        <p:spPr>
          <a:xfrm>
            <a:off x="338445" y="5958939"/>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a:t>
            </a:r>
            <a:r>
              <a:rPr lang="en-US" sz="2000" b="1" dirty="0">
                <a:solidFill>
                  <a:srgbClr val="505050"/>
                </a:solidFill>
              </a:rPr>
              <a:t>Pro Tip: </a:t>
            </a:r>
            <a:r>
              <a:rPr lang="en-US" sz="2000" dirty="0">
                <a:solidFill>
                  <a:srgbClr val="505050"/>
                </a:solidFill>
              </a:rPr>
              <a:t> </a:t>
            </a:r>
            <a:r>
              <a:rPr lang="en-US" sz="2000" dirty="0">
                <a:gradFill>
                  <a:gsLst>
                    <a:gs pos="2917">
                      <a:schemeClr val="tx1"/>
                    </a:gs>
                    <a:gs pos="30000">
                      <a:schemeClr val="tx1"/>
                    </a:gs>
                  </a:gsLst>
                  <a:lin ang="5400000" scaled="0"/>
                </a:gradFill>
              </a:rPr>
              <a:t>if you need to concatenate two conditions with an </a:t>
            </a:r>
            <a:r>
              <a:rPr lang="en-US" sz="2000" b="1" dirty="0">
                <a:solidFill>
                  <a:srgbClr val="505050"/>
                </a:solidFill>
              </a:rPr>
              <a:t>AND</a:t>
            </a:r>
            <a:r>
              <a:rPr lang="en-US" sz="2000" dirty="0">
                <a:gradFill>
                  <a:gsLst>
                    <a:gs pos="2917">
                      <a:schemeClr val="tx1"/>
                    </a:gs>
                    <a:gs pos="30000">
                      <a:schemeClr val="tx1"/>
                    </a:gs>
                  </a:gsLst>
                  <a:lin ang="5400000" scaled="0"/>
                </a:gradFill>
              </a:rPr>
              <a:t> use </a:t>
            </a:r>
            <a:r>
              <a:rPr lang="en-US" sz="2000" b="1" dirty="0">
                <a:solidFill>
                  <a:srgbClr val="505050"/>
                </a:solidFill>
              </a:rPr>
              <a:t>&amp;&amp;</a:t>
            </a:r>
            <a:r>
              <a:rPr lang="en-US" sz="2000" dirty="0">
                <a:gradFill>
                  <a:gsLst>
                    <a:gs pos="2917">
                      <a:schemeClr val="tx1"/>
                    </a:gs>
                    <a:gs pos="30000">
                      <a:schemeClr val="tx1"/>
                    </a:gs>
                  </a:gsLst>
                  <a:lin ang="5400000" scaled="0"/>
                </a:gradFill>
              </a:rPr>
              <a:t> for and </a:t>
            </a:r>
            <a:r>
              <a:rPr lang="en-US" sz="2000" b="1" dirty="0">
                <a:solidFill>
                  <a:srgbClr val="505050"/>
                </a:solidFill>
              </a:rPr>
              <a:t>OR</a:t>
            </a:r>
            <a:r>
              <a:rPr lang="en-US" sz="2000" dirty="0">
                <a:gradFill>
                  <a:gsLst>
                    <a:gs pos="2917">
                      <a:schemeClr val="tx1"/>
                    </a:gs>
                    <a:gs pos="30000">
                      <a:schemeClr val="tx1"/>
                    </a:gs>
                  </a:gsLst>
                  <a:lin ang="5400000" scaled="0"/>
                </a:gradFill>
              </a:rPr>
              <a:t> use </a:t>
            </a:r>
            <a:r>
              <a:rPr lang="en-US" sz="2000" b="1" dirty="0">
                <a:solidFill>
                  <a:srgbClr val="505050"/>
                </a:solidFill>
              </a:rPr>
              <a:t>||</a:t>
            </a:r>
          </a:p>
        </p:txBody>
      </p:sp>
      <p:sp>
        <p:nvSpPr>
          <p:cNvPr id="3" name="TextBox 2">
            <a:extLst>
              <a:ext uri="{FF2B5EF4-FFF2-40B4-BE49-F238E27FC236}">
                <a16:creationId xmlns:a16="http://schemas.microsoft.com/office/drawing/2014/main" id="{A9EF1B57-7140-4D14-B993-9037A8E10AF3}"/>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2947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1BE743CF-45DB-4370-96A8-651FA367B87A}"/>
              </a:ext>
            </a:extLst>
          </p:cNvPr>
          <p:cNvSpPr>
            <a:spLocks noGrp="1"/>
          </p:cNvSpPr>
          <p:nvPr>
            <p:ph type="title"/>
          </p:nvPr>
        </p:nvSpPr>
        <p:spPr>
          <a:xfrm>
            <a:off x="267500" y="1960080"/>
            <a:ext cx="11655840" cy="524527"/>
          </a:xfrm>
        </p:spPr>
        <p:txBody>
          <a:bodyPr vert="horz" wrap="square" lIns="146304" tIns="91440" rIns="146304" bIns="91440" rtlCol="0" anchor="t">
            <a:noAutofit/>
          </a:bodyPr>
          <a:lstStyle/>
          <a:p>
            <a:r>
              <a:rPr lang="en-US" sz="2800" b="1" dirty="0">
                <a:solidFill>
                  <a:srgbClr val="505050"/>
                </a:solidFill>
                <a:latin typeface="+mn-lt"/>
              </a:rPr>
              <a:t>Let us apply all of data modeling techniques </a:t>
            </a:r>
          </a:p>
        </p:txBody>
      </p:sp>
      <p:sp>
        <p:nvSpPr>
          <p:cNvPr id="9" name="Rectangle 2">
            <a:extLst>
              <a:ext uri="{FF2B5EF4-FFF2-40B4-BE49-F238E27FC236}">
                <a16:creationId xmlns:a16="http://schemas.microsoft.com/office/drawing/2014/main" id="{A2FECD92-2A7A-4C05-A3AD-13542ED73808}"/>
              </a:ext>
            </a:extLst>
          </p:cNvPr>
          <p:cNvSpPr>
            <a:spLocks noChangeArrowheads="1"/>
          </p:cNvSpPr>
          <p:nvPr/>
        </p:nvSpPr>
        <p:spPr bwMode="auto">
          <a:xfrm>
            <a:off x="355042" y="3358465"/>
            <a:ext cx="63378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a:t>
            </a:r>
            <a:r>
              <a:rPr lang="en-US" altLang="en-US" b="1" dirty="0">
                <a:solidFill>
                  <a:srgbClr val="00B0F0"/>
                </a:solidFill>
                <a:latin typeface="+mn-lt"/>
              </a:rPr>
              <a:t>[Date]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a:extLst>
              <a:ext uri="{FF2B5EF4-FFF2-40B4-BE49-F238E27FC236}">
                <a16:creationId xmlns:a16="http://schemas.microsoft.com/office/drawing/2014/main" id="{A7F2605B-AD78-436C-B9DC-BF68053D7151}"/>
              </a:ext>
            </a:extLst>
          </p:cNvPr>
          <p:cNvSpPr/>
          <p:nvPr/>
        </p:nvSpPr>
        <p:spPr>
          <a:xfrm>
            <a:off x="5704424" y="4184380"/>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you have a FILTERED list of dates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this to update the filter context (since it is in a CALCULATE statement)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972F6BA5-4ABA-4C49-87B6-8DDB8B17811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140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526305" y="108683"/>
            <a:ext cx="9295876"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Components of a Data Table - Relationships</a:t>
            </a:r>
          </a:p>
        </p:txBody>
      </p:sp>
      <p:pic>
        <p:nvPicPr>
          <p:cNvPr id="2" name="Picture 1">
            <a:extLst>
              <a:ext uri="{FF2B5EF4-FFF2-40B4-BE49-F238E27FC236}">
                <a16:creationId xmlns:a16="http://schemas.microsoft.com/office/drawing/2014/main" id="{5E96BC09-B129-48DD-9CCF-69E5FC6681CC}"/>
              </a:ext>
            </a:extLst>
          </p:cNvPr>
          <p:cNvPicPr>
            <a:picLocks noChangeAspect="1"/>
          </p:cNvPicPr>
          <p:nvPr/>
        </p:nvPicPr>
        <p:blipFill>
          <a:blip r:embed="rId3"/>
          <a:stretch>
            <a:fillRect/>
          </a:stretch>
        </p:blipFill>
        <p:spPr>
          <a:xfrm>
            <a:off x="233132" y="2385954"/>
            <a:ext cx="7626742" cy="3435527"/>
          </a:xfrm>
          <a:prstGeom prst="rect">
            <a:avLst/>
          </a:prstGeom>
        </p:spPr>
      </p:pic>
      <p:sp>
        <p:nvSpPr>
          <p:cNvPr id="3" name="Rectangle 2">
            <a:extLst>
              <a:ext uri="{FF2B5EF4-FFF2-40B4-BE49-F238E27FC236}">
                <a16:creationId xmlns:a16="http://schemas.microsoft.com/office/drawing/2014/main" id="{D0E1A9EC-678C-478E-9E15-6AA91E57F3C7}"/>
              </a:ext>
            </a:extLst>
          </p:cNvPr>
          <p:cNvSpPr/>
          <p:nvPr/>
        </p:nvSpPr>
        <p:spPr>
          <a:xfrm>
            <a:off x="8051252" y="2038482"/>
            <a:ext cx="4140748" cy="409342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505050"/>
                </a:solidFill>
                <a:effectLst/>
                <a:uLnTx/>
                <a:uFillTx/>
              </a:rPr>
              <a:t>Relationships</a:t>
            </a:r>
            <a:endParaRPr kumimoji="0" lang="en-US" sz="2400" b="0" i="0" u="none" strike="noStrike" kern="0" cap="none" spc="0" normalizeH="0" baseline="0" noProof="0" dirty="0">
              <a:ln>
                <a:noFill/>
              </a:ln>
              <a:solidFill>
                <a:srgbClr val="505050"/>
              </a:soli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Connection between a 2 tables (usually fact &amp; Dim tables) using columns from each</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3 kinds of Relationships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Many</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1</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Many to Many</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(with a bridge table)</a:t>
            </a:r>
          </a:p>
        </p:txBody>
      </p:sp>
      <p:sp>
        <p:nvSpPr>
          <p:cNvPr id="4" name="Rectangular Callout 14">
            <a:extLst>
              <a:ext uri="{FF2B5EF4-FFF2-40B4-BE49-F238E27FC236}">
                <a16:creationId xmlns:a16="http://schemas.microsoft.com/office/drawing/2014/main" id="{7E7369DC-BF4F-4F9D-8CD2-515EF1404470}"/>
              </a:ext>
            </a:extLst>
          </p:cNvPr>
          <p:cNvSpPr/>
          <p:nvPr/>
        </p:nvSpPr>
        <p:spPr bwMode="auto">
          <a:xfrm>
            <a:off x="1770498" y="6146742"/>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12" name="Rectangular Callout 15">
            <a:extLst>
              <a:ext uri="{FF2B5EF4-FFF2-40B4-BE49-F238E27FC236}">
                <a16:creationId xmlns:a16="http://schemas.microsoft.com/office/drawing/2014/main" id="{03F7DD58-7909-462F-B47F-227E3E0A0E84}"/>
              </a:ext>
            </a:extLst>
          </p:cNvPr>
          <p:cNvSpPr/>
          <p:nvPr/>
        </p:nvSpPr>
        <p:spPr bwMode="auto">
          <a:xfrm>
            <a:off x="4712181" y="6304730"/>
            <a:ext cx="1232074" cy="505460"/>
          </a:xfrm>
          <a:prstGeom prst="wedgeRectCallout">
            <a:avLst>
              <a:gd name="adj1" fmla="val -19240"/>
              <a:gd name="adj2" fmla="val -539954"/>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13" name="Footer Placeholder 8">
            <a:extLst>
              <a:ext uri="{FF2B5EF4-FFF2-40B4-BE49-F238E27FC236}">
                <a16:creationId xmlns:a16="http://schemas.microsoft.com/office/drawing/2014/main" id="{6FA154F9-70DB-4DBD-AC5F-D022B3260E1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6" name="TextBox 5">
            <a:extLst>
              <a:ext uri="{FF2B5EF4-FFF2-40B4-BE49-F238E27FC236}">
                <a16:creationId xmlns:a16="http://schemas.microsoft.com/office/drawing/2014/main" id="{2C38F5A1-A870-4C8C-A423-45A3F77EA6A9}"/>
              </a:ext>
            </a:extLst>
          </p:cNvPr>
          <p:cNvSpPr txBox="1"/>
          <p:nvPr/>
        </p:nvSpPr>
        <p:spPr>
          <a:xfrm>
            <a:off x="83820" y="6652202"/>
            <a:ext cx="1950720" cy="157988"/>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940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DE129E27-0838-4F59-BDBE-0AD974DFE9E3}"/>
              </a:ext>
            </a:extLst>
          </p:cNvPr>
          <p:cNvSpPr>
            <a:spLocks noGrp="1"/>
          </p:cNvSpPr>
          <p:nvPr>
            <p:ph type="title"/>
          </p:nvPr>
        </p:nvSpPr>
        <p:spPr>
          <a:xfrm>
            <a:off x="268080" y="2031025"/>
            <a:ext cx="11655840" cy="524527"/>
          </a:xfrm>
        </p:spPr>
        <p:txBody>
          <a:bodyPr vert="horz" wrap="square" lIns="146304" tIns="91440" rIns="146304" bIns="91440" rtlCol="0" anchor="t">
            <a:noAutofit/>
          </a:bodyPr>
          <a:lstStyle/>
          <a:p>
            <a:r>
              <a:rPr lang="en-US" sz="2800" b="1" dirty="0">
                <a:solidFill>
                  <a:srgbClr val="505050"/>
                </a:solidFill>
                <a:latin typeface="+mn-lt"/>
              </a:rPr>
              <a:t>Let us apply all of the data modeling techniques </a:t>
            </a:r>
          </a:p>
        </p:txBody>
      </p:sp>
      <p:sp>
        <p:nvSpPr>
          <p:cNvPr id="9" name="Rectangle 2">
            <a:extLst>
              <a:ext uri="{FF2B5EF4-FFF2-40B4-BE49-F238E27FC236}">
                <a16:creationId xmlns:a16="http://schemas.microsoft.com/office/drawing/2014/main" id="{80BBCE0B-5A19-4CF1-9851-3503A5399B57}"/>
              </a:ext>
            </a:extLst>
          </p:cNvPr>
          <p:cNvSpPr>
            <a:spLocks noChangeArrowheads="1"/>
          </p:cNvSpPr>
          <p:nvPr/>
        </p:nvSpPr>
        <p:spPr bwMode="auto">
          <a:xfrm>
            <a:off x="355622" y="3429410"/>
            <a:ext cx="59441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bg1">
                    <a:lumMod val="75000"/>
                  </a:schemeClr>
                </a:solidFill>
                <a:latin typeface="+mn-lt"/>
              </a:rPr>
              <a:t>    </a:t>
            </a:r>
            <a:r>
              <a:rPr lang="en-US" altLang="en-US" b="1" dirty="0">
                <a:solidFill>
                  <a:srgbClr val="00B0F0"/>
                </a:solidFill>
                <a:latin typeface="+mn-lt"/>
              </a:rPr>
              <a:t>[Total Sales]</a:t>
            </a:r>
            <a:r>
              <a:rPr lang="en-US" altLang="en-US" b="1" dirty="0">
                <a:solidFill>
                  <a:schemeClr val="bg1">
                    <a:lumMod val="75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a:extLst>
              <a:ext uri="{FF2B5EF4-FFF2-40B4-BE49-F238E27FC236}">
                <a16:creationId xmlns:a16="http://schemas.microsoft.com/office/drawing/2014/main" id="{6CE139C1-45AF-4F39-9324-1F65A027C294}"/>
              </a:ext>
            </a:extLst>
          </p:cNvPr>
          <p:cNvSpPr/>
          <p:nvPr/>
        </p:nvSpPr>
        <p:spPr>
          <a:xfrm>
            <a:off x="5705004" y="4333363"/>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updated FILTER context to evaluate ‘Total Sales’</a:t>
            </a:r>
          </a:p>
        </p:txBody>
      </p:sp>
      <p:sp>
        <p:nvSpPr>
          <p:cNvPr id="2" name="TextBox 1">
            <a:extLst>
              <a:ext uri="{FF2B5EF4-FFF2-40B4-BE49-F238E27FC236}">
                <a16:creationId xmlns:a16="http://schemas.microsoft.com/office/drawing/2014/main" id="{854D54BF-94D9-4F5C-953E-E87B041EE8E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7770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 Time Intelligence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DBFADB4A-EAF0-4E4E-BEC3-94C281EC7A8B}"/>
              </a:ext>
            </a:extLst>
          </p:cNvPr>
          <p:cNvSpPr>
            <a:spLocks noGrp="1"/>
          </p:cNvSpPr>
          <p:nvPr>
            <p:ph type="title"/>
          </p:nvPr>
        </p:nvSpPr>
        <p:spPr>
          <a:xfrm>
            <a:off x="268080" y="1860502"/>
            <a:ext cx="11655840" cy="524527"/>
          </a:xfrm>
        </p:spPr>
        <p:txBody>
          <a:bodyPr vert="horz" wrap="square" lIns="146304" tIns="91440" rIns="146304" bIns="91440" rtlCol="0" anchor="t">
            <a:noAutofit/>
          </a:bodyPr>
          <a:lstStyle/>
          <a:p>
            <a:r>
              <a:rPr lang="en-US" sz="2800" b="1" dirty="0">
                <a:solidFill>
                  <a:srgbClr val="505050"/>
                </a:solidFill>
                <a:latin typeface="+mn-lt"/>
              </a:rPr>
              <a:t>Introducing Time Intelligence – There is an App for that</a:t>
            </a:r>
            <a:r>
              <a:rPr lang="en-US" sz="2800" b="1" dirty="0">
                <a:latin typeface="+mn-lt"/>
              </a:rPr>
              <a:t>!!</a:t>
            </a:r>
          </a:p>
        </p:txBody>
      </p:sp>
      <p:sp>
        <p:nvSpPr>
          <p:cNvPr id="9" name="Rectangle 2">
            <a:extLst>
              <a:ext uri="{FF2B5EF4-FFF2-40B4-BE49-F238E27FC236}">
                <a16:creationId xmlns:a16="http://schemas.microsoft.com/office/drawing/2014/main" id="{00CA08FB-724B-45A8-9B35-A8A474F4D7E0}"/>
              </a:ext>
            </a:extLst>
          </p:cNvPr>
          <p:cNvSpPr>
            <a:spLocks noChangeArrowheads="1"/>
          </p:cNvSpPr>
          <p:nvPr/>
        </p:nvSpPr>
        <p:spPr bwMode="auto">
          <a:xfrm>
            <a:off x="355042" y="2794803"/>
            <a:ext cx="554979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Easier] =</a:t>
            </a:r>
            <a:br>
              <a:rPr lang="en-US" altLang="en-US" b="1" dirty="0">
                <a:solidFill>
                  <a:srgbClr val="00B0F0"/>
                </a:solidFill>
                <a:latin typeface="+mn-lt"/>
              </a:rPr>
            </a:b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DATESYTD(DateDim[Date])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p:txBody>
      </p:sp>
      <p:sp>
        <p:nvSpPr>
          <p:cNvPr id="10" name="Rectangle 9">
            <a:extLst>
              <a:ext uri="{FF2B5EF4-FFF2-40B4-BE49-F238E27FC236}">
                <a16:creationId xmlns:a16="http://schemas.microsoft.com/office/drawing/2014/main" id="{295918E9-66FA-450D-BFB2-09B779C7147C}"/>
              </a:ext>
            </a:extLst>
          </p:cNvPr>
          <p:cNvSpPr/>
          <p:nvPr/>
        </p:nvSpPr>
        <p:spPr>
          <a:xfrm>
            <a:off x="5539672" y="2756940"/>
            <a:ext cx="6096000" cy="2240613"/>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allows you to write the formula without being a DAX guru!</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is continuously improving Time Intelligence functions to make it simple to use</a:t>
            </a:r>
          </a:p>
        </p:txBody>
      </p:sp>
      <p:sp>
        <p:nvSpPr>
          <p:cNvPr id="11" name="Rectangle 10">
            <a:extLst>
              <a:ext uri="{FF2B5EF4-FFF2-40B4-BE49-F238E27FC236}">
                <a16:creationId xmlns:a16="http://schemas.microsoft.com/office/drawing/2014/main" id="{87CB0FD3-F6D8-4EB7-BC25-3CDD6266C0BA}"/>
              </a:ext>
            </a:extLst>
          </p:cNvPr>
          <p:cNvSpPr/>
          <p:nvPr/>
        </p:nvSpPr>
        <p:spPr>
          <a:xfrm>
            <a:off x="235939" y="5809998"/>
            <a:ext cx="12283721"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Time Intelligence functions are your friends – They will save you time!</a:t>
            </a:r>
            <a:endParaRPr lang="en-US" dirty="0"/>
          </a:p>
        </p:txBody>
      </p:sp>
      <p:sp>
        <p:nvSpPr>
          <p:cNvPr id="2" name="TextBox 1">
            <a:extLst>
              <a:ext uri="{FF2B5EF4-FFF2-40B4-BE49-F238E27FC236}">
                <a16:creationId xmlns:a16="http://schemas.microsoft.com/office/drawing/2014/main" id="{AF0CA2EA-D0F8-41C7-AA29-CAECD5528B9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3387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 Month over Month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2">
            <a:extLst>
              <a:ext uri="{FF2B5EF4-FFF2-40B4-BE49-F238E27FC236}">
                <a16:creationId xmlns:a16="http://schemas.microsoft.com/office/drawing/2014/main" id="{6D78DBB8-9A33-4691-B7E8-A44E83B96767}"/>
              </a:ext>
            </a:extLst>
          </p:cNvPr>
          <p:cNvSpPr>
            <a:spLocks noChangeArrowheads="1"/>
          </p:cNvSpPr>
          <p:nvPr/>
        </p:nvSpPr>
        <p:spPr bwMode="auto">
          <a:xfrm>
            <a:off x="355042" y="2315087"/>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Total Sales Last Month = </a:t>
            </a:r>
          </a:p>
          <a:p>
            <a:pPr lvl="0"/>
            <a:endParaRPr lang="en-US" altLang="en-US" b="1" dirty="0">
              <a:solidFill>
                <a:srgbClr val="00B0F0"/>
              </a:solidFill>
              <a:latin typeface="+mn-lt"/>
            </a:endParaRPr>
          </a:p>
          <a:p>
            <a:pPr lvl="0"/>
            <a:r>
              <a:rPr lang="en-US" altLang="en-US" b="1" dirty="0">
                <a:solidFill>
                  <a:srgbClr val="00B0F0"/>
                </a:solidFill>
                <a:latin typeface="+mn-lt"/>
              </a:rPr>
              <a:t>CALCULATE([Total Sales], </a:t>
            </a:r>
          </a:p>
          <a:p>
            <a:pPr lvl="0"/>
            <a:endParaRPr lang="en-US" altLang="en-US" b="1" dirty="0">
              <a:solidFill>
                <a:srgbClr val="00B0F0"/>
              </a:solidFill>
              <a:latin typeface="+mn-lt"/>
            </a:endParaRPr>
          </a:p>
          <a:p>
            <a:pPr lvl="0"/>
            <a:r>
              <a:rPr lang="en-US" altLang="en-US" b="1" dirty="0">
                <a:solidFill>
                  <a:srgbClr val="00B0F0"/>
                </a:solidFill>
                <a:latin typeface="+mn-lt"/>
              </a:rPr>
              <a:t>    PREVIOUSMONTH(DateDim[Date]))</a:t>
            </a: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r>
              <a:rPr lang="en-US" altLang="en-US" b="1" dirty="0">
                <a:solidFill>
                  <a:srgbClr val="00B0F0"/>
                </a:solidFill>
                <a:latin typeface="+mn-lt"/>
              </a:rPr>
              <a:t>MoM = </a:t>
            </a:r>
          </a:p>
          <a:p>
            <a:pPr lvl="0"/>
            <a:endParaRPr lang="en-US" altLang="en-US" b="1" dirty="0">
              <a:solidFill>
                <a:srgbClr val="00B0F0"/>
              </a:solidFill>
              <a:latin typeface="+mn-lt"/>
            </a:endParaRPr>
          </a:p>
          <a:p>
            <a:pPr lvl="0"/>
            <a:r>
              <a:rPr lang="en-US" altLang="en-US" b="1" dirty="0">
                <a:solidFill>
                  <a:srgbClr val="00B0F0"/>
                </a:solidFill>
                <a:latin typeface="+mn-lt"/>
              </a:rPr>
              <a:t>DIVIDE([Total Sales] - [Total Sales Last Month],</a:t>
            </a:r>
          </a:p>
          <a:p>
            <a:pPr lvl="0"/>
            <a:endParaRPr lang="en-US" altLang="en-US" b="1" dirty="0">
              <a:solidFill>
                <a:srgbClr val="00B0F0"/>
              </a:solidFill>
              <a:latin typeface="+mn-lt"/>
            </a:endParaRPr>
          </a:p>
          <a:p>
            <a:pPr lvl="0"/>
            <a:r>
              <a:rPr lang="en-US" altLang="en-US" b="1" dirty="0">
                <a:solidFill>
                  <a:srgbClr val="00B0F0"/>
                </a:solidFill>
                <a:latin typeface="+mn-lt"/>
              </a:rPr>
              <a:t>   [Total Sales Last Month])</a:t>
            </a:r>
          </a:p>
        </p:txBody>
      </p:sp>
      <p:sp>
        <p:nvSpPr>
          <p:cNvPr id="3" name="Rectangle 2">
            <a:extLst>
              <a:ext uri="{FF2B5EF4-FFF2-40B4-BE49-F238E27FC236}">
                <a16:creationId xmlns:a16="http://schemas.microsoft.com/office/drawing/2014/main" id="{7BD501BE-0F52-425F-BDAE-A5F505E5572D}"/>
              </a:ext>
            </a:extLst>
          </p:cNvPr>
          <p:cNvSpPr/>
          <p:nvPr/>
        </p:nvSpPr>
        <p:spPr>
          <a:xfrm>
            <a:off x="5539672" y="2508679"/>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has several shortcut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Time Intelligence functions</a:t>
            </a:r>
          </a:p>
        </p:txBody>
      </p:sp>
      <p:sp>
        <p:nvSpPr>
          <p:cNvPr id="4" name="TextBox 3">
            <a:extLst>
              <a:ext uri="{FF2B5EF4-FFF2-40B4-BE49-F238E27FC236}">
                <a16:creationId xmlns:a16="http://schemas.microsoft.com/office/drawing/2014/main" id="{929FA66E-1308-4F80-A23D-4FF6CE2E8A4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1521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Advanced DAX – Monthly Active Users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2">
            <a:extLst>
              <a:ext uri="{FF2B5EF4-FFF2-40B4-BE49-F238E27FC236}">
                <a16:creationId xmlns:a16="http://schemas.microsoft.com/office/drawing/2014/main" id="{112653C8-6D60-49DE-85E9-C0833C7F1A09}"/>
              </a:ext>
            </a:extLst>
          </p:cNvPr>
          <p:cNvSpPr>
            <a:spLocks noChangeArrowheads="1"/>
          </p:cNvSpPr>
          <p:nvPr/>
        </p:nvSpPr>
        <p:spPr bwMode="auto">
          <a:xfrm>
            <a:off x="355042" y="2446356"/>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[Monthly Active Users] = </a:t>
            </a:r>
          </a:p>
          <a:p>
            <a:pPr lvl="0"/>
            <a:endParaRPr lang="en-US" altLang="en-US" b="1" dirty="0">
              <a:solidFill>
                <a:srgbClr val="00B0F0"/>
              </a:solidFill>
              <a:latin typeface="+mn-lt"/>
            </a:endParaRPr>
          </a:p>
          <a:p>
            <a:pPr lvl="0"/>
            <a:r>
              <a:rPr lang="en-US" altLang="en-US" b="1" dirty="0">
                <a:solidFill>
                  <a:srgbClr val="00B0F0"/>
                </a:solidFill>
                <a:latin typeface="+mn-lt"/>
              </a:rPr>
              <a:t>CALCULATE(</a:t>
            </a:r>
          </a:p>
          <a:p>
            <a:pPr lvl="0"/>
            <a:endParaRPr lang="en-US" altLang="en-US" b="1" dirty="0">
              <a:solidFill>
                <a:srgbClr val="00B0F0"/>
              </a:solidFill>
              <a:latin typeface="+mn-lt"/>
            </a:endParaRPr>
          </a:p>
          <a:p>
            <a:pPr lvl="0"/>
            <a:r>
              <a:rPr lang="en-US" altLang="en-US" b="1" dirty="0">
                <a:solidFill>
                  <a:srgbClr val="00B0F0"/>
                </a:solidFill>
                <a:latin typeface="+mn-lt"/>
              </a:rPr>
              <a:t>    SUMX(VALUES(Sales [CustomerId]),1),</a:t>
            </a:r>
          </a:p>
          <a:p>
            <a:pPr lvl="0"/>
            <a:endParaRPr lang="en-US" altLang="en-US" b="1" dirty="0">
              <a:solidFill>
                <a:srgbClr val="00B0F0"/>
              </a:solidFill>
              <a:latin typeface="+mn-lt"/>
            </a:endParaRPr>
          </a:p>
          <a:p>
            <a:pPr lvl="0"/>
            <a:r>
              <a:rPr lang="en-US" altLang="en-US" b="1" dirty="0">
                <a:solidFill>
                  <a:srgbClr val="00B0F0"/>
                </a:solidFill>
                <a:latin typeface="+mn-lt"/>
              </a:rPr>
              <a:t>    ALL('DateDim'),</a:t>
            </a:r>
            <a:br>
              <a:rPr lang="en-US" altLang="en-US" b="1" dirty="0">
                <a:solidFill>
                  <a:srgbClr val="00B0F0"/>
                </a:solidFill>
                <a:latin typeface="+mn-lt"/>
              </a:rPr>
            </a:br>
            <a:endParaRPr lang="en-US" altLang="en-US" b="1" dirty="0">
              <a:solidFill>
                <a:srgbClr val="00B0F0"/>
              </a:solidFill>
              <a:latin typeface="+mn-lt"/>
            </a:endParaRPr>
          </a:p>
          <a:p>
            <a:pPr lvl="0"/>
            <a:r>
              <a:rPr lang="en-US" altLang="en-US" b="1" dirty="0">
                <a:solidFill>
                  <a:srgbClr val="00B0F0"/>
                </a:solidFill>
                <a:latin typeface="+mn-lt"/>
              </a:rPr>
              <a:t>    DATESINPERIOD('DateDim'[Date], </a:t>
            </a:r>
          </a:p>
          <a:p>
            <a:pPr lvl="0"/>
            <a:br>
              <a:rPr lang="en-US" altLang="en-US" b="1" dirty="0">
                <a:solidFill>
                  <a:srgbClr val="00B0F0"/>
                </a:solidFill>
                <a:latin typeface="+mn-lt"/>
              </a:rPr>
            </a:br>
            <a:r>
              <a:rPr lang="en-US" altLang="en-US" b="1" dirty="0">
                <a:solidFill>
                  <a:srgbClr val="00B0F0"/>
                </a:solidFill>
                <a:latin typeface="+mn-lt"/>
              </a:rPr>
              <a:t>    LASTDATE('DateDim'[Date]), -1, MONTH)</a:t>
            </a:r>
          </a:p>
          <a:p>
            <a:pPr lvl="0"/>
            <a:endParaRPr lang="en-US" altLang="en-US" b="1" dirty="0">
              <a:solidFill>
                <a:srgbClr val="00B0F0"/>
              </a:solidFill>
              <a:latin typeface="+mn-lt"/>
            </a:endParaRPr>
          </a:p>
          <a:p>
            <a:pPr lvl="0"/>
            <a:r>
              <a:rPr lang="en-US" altLang="en-US" b="1" dirty="0">
                <a:solidFill>
                  <a:srgbClr val="00B0F0"/>
                </a:solidFill>
                <a:latin typeface="+mn-lt"/>
              </a:rPr>
              <a:t>)</a:t>
            </a:r>
          </a:p>
        </p:txBody>
      </p:sp>
      <p:sp>
        <p:nvSpPr>
          <p:cNvPr id="3" name="Rectangle 2">
            <a:extLst>
              <a:ext uri="{FF2B5EF4-FFF2-40B4-BE49-F238E27FC236}">
                <a16:creationId xmlns:a16="http://schemas.microsoft.com/office/drawing/2014/main" id="{E51B5EE3-2F8D-4A52-920D-9EF13D1A276E}"/>
              </a:ext>
            </a:extLst>
          </p:cNvPr>
          <p:cNvSpPr/>
          <p:nvPr/>
        </p:nvSpPr>
        <p:spPr>
          <a:xfrm>
            <a:off x="5539672" y="2508679"/>
            <a:ext cx="6096000" cy="834074"/>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vs DistinctCount of CustomerID</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can be more performant</a:t>
            </a:r>
          </a:p>
        </p:txBody>
      </p:sp>
      <p:sp>
        <p:nvSpPr>
          <p:cNvPr id="4" name="TextBox 3">
            <a:extLst>
              <a:ext uri="{FF2B5EF4-FFF2-40B4-BE49-F238E27FC236}">
                <a16:creationId xmlns:a16="http://schemas.microsoft.com/office/drawing/2014/main" id="{08054BE7-AC0A-47EE-A82E-272A4DA899F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594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Advanced DAX – Time Intelligence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45EDDC97-727E-48AE-853D-1B8B3D787454}"/>
              </a:ext>
            </a:extLst>
          </p:cNvPr>
          <p:cNvSpPr>
            <a:spLocks noGrp="1"/>
          </p:cNvSpPr>
          <p:nvPr>
            <p:ph type="title"/>
          </p:nvPr>
        </p:nvSpPr>
        <p:spPr>
          <a:xfrm>
            <a:off x="268080" y="2038509"/>
            <a:ext cx="11655840" cy="524527"/>
          </a:xfrm>
        </p:spPr>
        <p:txBody>
          <a:bodyPr vert="horz" wrap="square" lIns="146304" tIns="91440" rIns="146304" bIns="91440" rtlCol="0" anchor="t">
            <a:noAutofit/>
          </a:bodyPr>
          <a:lstStyle/>
          <a:p>
            <a:r>
              <a:rPr lang="en-US" sz="2800" b="1" dirty="0">
                <a:solidFill>
                  <a:srgbClr val="505050"/>
                </a:solidFill>
                <a:latin typeface="+mn-lt"/>
              </a:rPr>
              <a:t>Other Time Intelligence Functions</a:t>
            </a:r>
          </a:p>
        </p:txBody>
      </p:sp>
      <p:sp>
        <p:nvSpPr>
          <p:cNvPr id="9" name="Rectangle 2">
            <a:extLst>
              <a:ext uri="{FF2B5EF4-FFF2-40B4-BE49-F238E27FC236}">
                <a16:creationId xmlns:a16="http://schemas.microsoft.com/office/drawing/2014/main" id="{56A75676-ED64-43F0-9874-267FCFCEC646}"/>
              </a:ext>
            </a:extLst>
          </p:cNvPr>
          <p:cNvSpPr>
            <a:spLocks noChangeArrowheads="1"/>
          </p:cNvSpPr>
          <p:nvPr/>
        </p:nvSpPr>
        <p:spPr bwMode="auto">
          <a:xfrm>
            <a:off x="472965" y="2825637"/>
            <a:ext cx="951546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DATESINPERIOD</a:t>
            </a:r>
          </a:p>
          <a:p>
            <a:pPr lvl="0"/>
            <a:endParaRPr lang="en-US" altLang="en-US" b="1" dirty="0">
              <a:solidFill>
                <a:srgbClr val="00B0F0"/>
              </a:solidFill>
              <a:latin typeface="+mn-lt"/>
            </a:endParaRPr>
          </a:p>
          <a:p>
            <a:pPr lvl="0"/>
            <a:r>
              <a:rPr lang="en-US" altLang="en-US" b="1" dirty="0">
                <a:solidFill>
                  <a:srgbClr val="00B0F0"/>
                </a:solidFill>
                <a:latin typeface="+mn-lt"/>
              </a:rPr>
              <a:t>DATESYTD</a:t>
            </a:r>
          </a:p>
          <a:p>
            <a:pPr lvl="0"/>
            <a:endParaRPr lang="en-US" altLang="en-US" b="1" dirty="0">
              <a:solidFill>
                <a:srgbClr val="00B0F0"/>
              </a:solidFill>
              <a:latin typeface="+mn-lt"/>
            </a:endParaRPr>
          </a:p>
          <a:p>
            <a:pPr lvl="0"/>
            <a:r>
              <a:rPr lang="en-US" altLang="en-US" b="1" dirty="0">
                <a:solidFill>
                  <a:srgbClr val="00B0F0"/>
                </a:solidFill>
                <a:latin typeface="+mn-lt"/>
              </a:rPr>
              <a:t>DATESQTD</a:t>
            </a:r>
          </a:p>
          <a:p>
            <a:pPr lvl="0"/>
            <a:endParaRPr lang="en-US" altLang="en-US" b="1" dirty="0">
              <a:solidFill>
                <a:srgbClr val="00B0F0"/>
              </a:solidFill>
              <a:latin typeface="+mn-lt"/>
            </a:endParaRPr>
          </a:p>
          <a:p>
            <a:pPr lvl="0"/>
            <a:r>
              <a:rPr lang="en-US" altLang="en-US" b="1" dirty="0">
                <a:solidFill>
                  <a:srgbClr val="00B0F0"/>
                </a:solidFill>
                <a:latin typeface="+mn-lt"/>
              </a:rPr>
              <a:t>NEXTMONTH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NEXTYEAR</a:t>
            </a:r>
            <a:br>
              <a:rPr lang="en-US" altLang="en-US" b="1" dirty="0">
                <a:solidFill>
                  <a:srgbClr val="00B0F0"/>
                </a:solidFill>
                <a:latin typeface="+mn-lt"/>
              </a:rPr>
            </a:br>
            <a:endParaRPr lang="en-US" altLang="en-US" b="1" dirty="0">
              <a:solidFill>
                <a:srgbClr val="00B0F0"/>
              </a:solidFill>
              <a:latin typeface="+mn-lt"/>
            </a:endParaRPr>
          </a:p>
        </p:txBody>
      </p:sp>
      <p:sp>
        <p:nvSpPr>
          <p:cNvPr id="10" name="TextBox 9">
            <a:extLst>
              <a:ext uri="{FF2B5EF4-FFF2-40B4-BE49-F238E27FC236}">
                <a16:creationId xmlns:a16="http://schemas.microsoft.com/office/drawing/2014/main" id="{A5748D85-C255-41B5-A5AF-F8D06EEEF036}"/>
              </a:ext>
            </a:extLst>
          </p:cNvPr>
          <p:cNvSpPr txBox="1"/>
          <p:nvPr/>
        </p:nvSpPr>
        <p:spPr>
          <a:xfrm>
            <a:off x="133750" y="5828880"/>
            <a:ext cx="1192450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solidFill>
                  <a:srgbClr val="505050"/>
                </a:solidFill>
              </a:rPr>
              <a:t>Pro Tip: Learn about Time Intelligence functions - https://msdn.microsoft.com/en-us/library/ee634763.aspx</a:t>
            </a:r>
          </a:p>
        </p:txBody>
      </p:sp>
      <p:sp>
        <p:nvSpPr>
          <p:cNvPr id="2" name="TextBox 1">
            <a:extLst>
              <a:ext uri="{FF2B5EF4-FFF2-40B4-BE49-F238E27FC236}">
                <a16:creationId xmlns:a16="http://schemas.microsoft.com/office/drawing/2014/main" id="{EA54DACB-5FF9-4DAD-BC04-B203B3BD565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3770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KNOWLEDGE CHECK Module 6</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4306A142-368F-4F03-BB5F-10671E9F56EF}"/>
              </a:ext>
            </a:extLst>
          </p:cNvPr>
          <p:cNvSpPr/>
          <p:nvPr/>
        </p:nvSpPr>
        <p:spPr>
          <a:xfrm>
            <a:off x="223951" y="2130957"/>
            <a:ext cx="11037454" cy="232679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Can I parse advanced DAX formulas?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What are some standard DAX patterns?</a:t>
            </a:r>
          </a:p>
          <a:p>
            <a:pPr marL="342900" indent="-342900">
              <a:lnSpc>
                <a:spcPct val="120000"/>
              </a:lnSpc>
              <a:buFont typeface="Arial" panose="020B0604020202020204" pitchFamily="34" charset="0"/>
              <a:buChar char="•"/>
            </a:pPr>
            <a:r>
              <a:rPr lang="en-US" sz="2400" dirty="0">
                <a:solidFill>
                  <a:schemeClr val="tx1">
                    <a:lumMod val="50000"/>
                  </a:schemeClr>
                </a:solidFill>
              </a:rPr>
              <a:t>Which time intelligence functions are built-in to DAX?</a:t>
            </a: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292096A6-52AB-4F01-AE10-A694CD530BEE}"/>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2573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a:xfrm>
            <a:off x="748800" y="3439413"/>
            <a:ext cx="10800000" cy="520443"/>
          </a:xfrm>
        </p:spPr>
        <p:txBody>
          <a:bodyPr/>
          <a:lstStyle/>
          <a:p>
            <a:r>
              <a:rPr lang="en-US" dirty="0"/>
              <a:t>Module 7</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DAX Best Practices</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428038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MODULE 7 OBJECTIVES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71010777-488C-4CFC-8B3F-30C8A477CA33}"/>
              </a:ext>
            </a:extLst>
          </p:cNvPr>
          <p:cNvSpPr/>
          <p:nvPr/>
        </p:nvSpPr>
        <p:spPr>
          <a:xfrm>
            <a:off x="294895" y="2154605"/>
            <a:ext cx="11037454" cy="2728889"/>
          </a:xfrm>
          <a:prstGeom prst="rect">
            <a:avLst/>
          </a:prstGeom>
        </p:spPr>
        <p:txBody>
          <a:bodyPr wrap="square">
            <a:spAutoFit/>
          </a:bodyPr>
          <a:lstStyle/>
          <a:p>
            <a:pPr>
              <a:lnSpc>
                <a:spcPct val="120000"/>
              </a:lnSpc>
              <a:spcAft>
                <a:spcPts val="1800"/>
              </a:spcAft>
            </a:pPr>
            <a:r>
              <a:rPr lang="en-US" sz="2400" dirty="0">
                <a:solidFill>
                  <a:schemeClr val="tx1">
                    <a:lumMod val="50000"/>
                  </a:schemeClr>
                </a:solidFill>
              </a:rPr>
              <a:t>Emphasize importance of writing efficient DAX measures</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2B4E4036-612D-4095-A58E-DBE7F5224CE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7201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22644" y="110490"/>
            <a:ext cx="9486376"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Variables instead of Repeating Measures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DE241B13-DC70-4033-96B9-E0AFE245556F}"/>
              </a:ext>
            </a:extLst>
          </p:cNvPr>
          <p:cNvSpPr/>
          <p:nvPr/>
        </p:nvSpPr>
        <p:spPr>
          <a:xfrm>
            <a:off x="186262" y="2007751"/>
            <a:ext cx="11819475" cy="4739759"/>
          </a:xfrm>
          <a:prstGeom prst="rect">
            <a:avLst/>
          </a:prstGeom>
        </p:spPr>
        <p:txBody>
          <a:bodyPr wrap="square">
            <a:spAutoFit/>
          </a:bodyPr>
          <a:lstStyle/>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Consider the following DAX expression:</a:t>
            </a:r>
          </a:p>
          <a:p>
            <a:r>
              <a:rPr lang="en-US" sz="2400" kern="0" dirty="0">
                <a:gradFill>
                  <a:gsLst>
                    <a:gs pos="1250">
                      <a:schemeClr val="tx1"/>
                    </a:gs>
                    <a:gs pos="100000">
                      <a:schemeClr val="tx1"/>
                    </a:gs>
                  </a:gsLst>
                  <a:lin ang="5400000" scaled="0"/>
                </a:gradFill>
                <a:latin typeface="+mj-lt"/>
              </a:rPr>
              <a:t>	</a:t>
            </a:r>
            <a:r>
              <a:rPr lang="en-US" b="1" dirty="0">
                <a:solidFill>
                  <a:schemeClr val="tx1">
                    <a:lumMod val="60000"/>
                    <a:lumOff val="40000"/>
                  </a:schemeClr>
                </a:solidFill>
              </a:rPr>
              <a:t>Ratio = IF([Total Rows] &gt; 10, SUM(Revenue) /[Total Rows], 0)</a:t>
            </a:r>
            <a:endParaRPr lang="en-US" sz="2400" kern="0" dirty="0">
              <a:gradFill>
                <a:gsLst>
                  <a:gs pos="1250">
                    <a:schemeClr val="tx1"/>
                  </a:gs>
                  <a:gs pos="100000">
                    <a:schemeClr val="tx1"/>
                  </a:gs>
                </a:gsLst>
                <a:lin ang="5400000" scaled="0"/>
              </a:gradFill>
              <a:latin typeface="+mj-lt"/>
            </a:endParaRPr>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Faster DAX:</a:t>
            </a:r>
          </a:p>
          <a:p>
            <a:r>
              <a:rPr lang="en-US" sz="2400" kern="0" dirty="0">
                <a:gradFill>
                  <a:gsLst>
                    <a:gs pos="1250">
                      <a:schemeClr val="tx1"/>
                    </a:gs>
                    <a:gs pos="100000">
                      <a:schemeClr val="tx1"/>
                    </a:gs>
                  </a:gsLst>
                  <a:lin ang="5400000" scaled="0"/>
                </a:gradFill>
                <a:latin typeface="+mj-lt"/>
              </a:rPr>
              <a:t>	</a:t>
            </a:r>
            <a:r>
              <a:rPr lang="en-US" b="1" dirty="0">
                <a:solidFill>
                  <a:srgbClr val="00B0F0"/>
                </a:solidFill>
              </a:rPr>
              <a:t>VAR </a:t>
            </a:r>
            <a:r>
              <a:rPr lang="en-US" b="1" dirty="0" err="1">
                <a:solidFill>
                  <a:srgbClr val="00B0F0"/>
                </a:solidFill>
              </a:rPr>
              <a:t>totalRows</a:t>
            </a:r>
            <a:r>
              <a:rPr lang="en-US" b="1" dirty="0">
                <a:solidFill>
                  <a:srgbClr val="00B0F0"/>
                </a:solidFill>
              </a:rPr>
              <a:t> = [Total Rows];</a:t>
            </a:r>
          </a:p>
          <a:p>
            <a:r>
              <a:rPr lang="en-US" b="1" dirty="0">
                <a:solidFill>
                  <a:schemeClr val="tx1">
                    <a:lumMod val="60000"/>
                    <a:lumOff val="40000"/>
                  </a:schemeClr>
                </a:solidFill>
              </a:rPr>
              <a:t>	Ratio = IF(</a:t>
            </a:r>
            <a:r>
              <a:rPr lang="en-US" b="1" dirty="0" err="1">
                <a:solidFill>
                  <a:schemeClr val="tx1">
                    <a:lumMod val="60000"/>
                    <a:lumOff val="40000"/>
                  </a:schemeClr>
                </a:solidFill>
              </a:rPr>
              <a:t>totalRows</a:t>
            </a:r>
            <a:r>
              <a:rPr lang="en-US" b="1" dirty="0">
                <a:solidFill>
                  <a:schemeClr val="tx1">
                    <a:lumMod val="60000"/>
                    <a:lumOff val="40000"/>
                  </a:schemeClr>
                </a:solidFill>
              </a:rPr>
              <a:t> &gt; 10, SUM(Revenue) / </a:t>
            </a:r>
            <a:r>
              <a:rPr lang="en-US" b="1" dirty="0">
                <a:solidFill>
                  <a:srgbClr val="00B0F0"/>
                </a:solidFill>
              </a:rPr>
              <a:t>totalRows</a:t>
            </a:r>
            <a:r>
              <a:rPr lang="en-US" b="1" dirty="0">
                <a:solidFill>
                  <a:schemeClr val="tx1">
                    <a:lumMod val="60000"/>
                    <a:lumOff val="40000"/>
                  </a:schemeClr>
                </a:solidFill>
              </a:rPr>
              <a:t>,0)</a:t>
            </a:r>
          </a:p>
          <a:p>
            <a:endParaRPr lang="en-US" sz="2000" dirty="0"/>
          </a:p>
          <a:p>
            <a:pPr marL="342900" indent="-342900" fontAlgn="ctr">
              <a:buFont typeface="Arial" panose="020B0604020202020204" pitchFamily="34" charset="0"/>
              <a:buChar char="•"/>
            </a:pPr>
            <a:r>
              <a:rPr lang="en-US" sz="2400" kern="0" dirty="0">
                <a:gradFill>
                  <a:gsLst>
                    <a:gs pos="1250">
                      <a:schemeClr val="tx1"/>
                    </a:gs>
                    <a:gs pos="100000">
                      <a:schemeClr val="tx1"/>
                    </a:gs>
                  </a:gsLst>
                  <a:lin ang="5400000" scaled="0"/>
                </a:gradFill>
              </a:rPr>
              <a:t>In the first expression, since measures are calculated on the fly, the [Total Rows] expression gets calculated twice, first for the condition check and then for the true condition expression</a:t>
            </a:r>
          </a:p>
          <a:p>
            <a:pPr marL="342900" indent="-342900" fontAlgn="ctr">
              <a:buFont typeface="Arial" panose="020B0604020202020204" pitchFamily="34" charset="0"/>
              <a:buChar char="•"/>
            </a:pPr>
            <a:r>
              <a:rPr lang="en-US" sz="2400" kern="0" dirty="0">
                <a:gradFill>
                  <a:gsLst>
                    <a:gs pos="1250">
                      <a:schemeClr val="tx1"/>
                    </a:gs>
                    <a:gs pos="100000">
                      <a:schemeClr val="tx1"/>
                    </a:gs>
                  </a:gsLst>
                  <a:lin ang="5400000" scaled="0"/>
                </a:gradFill>
              </a:rPr>
              <a:t>Instead of calculating the same expression multiple times, the resulting measure value can be stored in a variable and variable reference can be used wherever required</a:t>
            </a: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0132C93E-DF8C-4DCA-B61E-3464A9C3D40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8094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DIVIDE() Instead of /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4EA3D173-7EB4-42D2-B487-647422417ED2}"/>
              </a:ext>
            </a:extLst>
          </p:cNvPr>
          <p:cNvSpPr/>
          <p:nvPr/>
        </p:nvSpPr>
        <p:spPr>
          <a:xfrm>
            <a:off x="260787" y="1894917"/>
            <a:ext cx="11819475" cy="5170646"/>
          </a:xfrm>
          <a:prstGeom prst="rect">
            <a:avLst/>
          </a:prstGeom>
        </p:spPr>
        <p:txBody>
          <a:bodyPr wrap="square">
            <a:spAutoFit/>
          </a:bodyPr>
          <a:lstStyle/>
          <a:p>
            <a:pPr marL="342900" indent="-342900" fontAlgn="ctr">
              <a:buFont typeface="Arial" panose="020B0604020202020204" pitchFamily="34" charset="0"/>
              <a:buChar char="•"/>
            </a:pPr>
            <a:r>
              <a:rPr lang="en-US" sz="2400" dirty="0"/>
              <a:t>DIVIDE() function has 3rd extra parameter which is returned in case of denominator being zero</a:t>
            </a:r>
          </a:p>
          <a:p>
            <a:pPr fontAlgn="ctr"/>
            <a:endParaRPr lang="en-US" sz="2400" dirty="0"/>
          </a:p>
          <a:p>
            <a:pPr marL="342900" indent="-342900" fontAlgn="ctr">
              <a:buFont typeface="Arial" panose="020B0604020202020204" pitchFamily="34" charset="0"/>
              <a:buChar char="•"/>
            </a:pPr>
            <a:r>
              <a:rPr lang="en-US" sz="2400" dirty="0"/>
              <a:t>It internally performs check to validate if the denominator is 0</a:t>
            </a:r>
          </a:p>
          <a:p>
            <a:pPr fontAlgn="ctr"/>
            <a:endParaRPr lang="en-US" sz="2400" dirty="0"/>
          </a:p>
          <a:p>
            <a:pPr marL="342900" indent="-342900" fontAlgn="ctr">
              <a:buFont typeface="Arial" panose="020B0604020202020204" pitchFamily="34" charset="0"/>
              <a:buChar char="•"/>
            </a:pPr>
            <a:r>
              <a:rPr lang="en-US" sz="2400" dirty="0"/>
              <a:t>There is no need to use IF condition along with '/' operator to check for invalid denominator</a:t>
            </a:r>
          </a:p>
          <a:p>
            <a:pPr fontAlgn="ctr"/>
            <a:endParaRPr lang="en-US" sz="2400" dirty="0"/>
          </a:p>
          <a:p>
            <a:pPr marL="342900" indent="-342900" fontAlgn="ctr">
              <a:buFont typeface="Arial" panose="020B0604020202020204" pitchFamily="34" charset="0"/>
              <a:buChar char="•"/>
            </a:pPr>
            <a:r>
              <a:rPr lang="en-US" sz="2400" dirty="0"/>
              <a:t>DIVIDE() also checks for ISBLANK()</a:t>
            </a:r>
            <a:endParaRPr lang="en-US" sz="2400" kern="0" dirty="0">
              <a:gradFill>
                <a:gsLst>
                  <a:gs pos="1250">
                    <a:schemeClr val="tx1"/>
                  </a:gs>
                  <a:gs pos="100000">
                    <a:schemeClr val="tx1"/>
                  </a:gs>
                </a:gsLst>
                <a:lin ang="5400000" scaled="0"/>
              </a:gradFill>
            </a:endParaRPr>
          </a:p>
          <a:p>
            <a:pPr marL="342900" indent="-342900" fontAlgn="ctr">
              <a:buFont typeface="Arial" panose="020B0604020202020204" pitchFamily="34" charset="0"/>
              <a:buChar char="•"/>
            </a:pPr>
            <a:endParaRPr lang="en-US" sz="2400" kern="0" dirty="0">
              <a:gradFill>
                <a:gsLst>
                  <a:gs pos="1250">
                    <a:schemeClr val="tx1"/>
                  </a:gs>
                  <a:gs pos="100000">
                    <a:schemeClr val="tx1"/>
                  </a:gs>
                </a:gsLst>
                <a:lin ang="5400000" scaled="0"/>
              </a:gradFill>
            </a:endParaRPr>
          </a:p>
          <a:p>
            <a:pPr marL="342900" indent="-342900" fontAlgn="ctr">
              <a:buFont typeface="Arial" panose="020B0604020202020204" pitchFamily="34" charset="0"/>
              <a:buChar char="•"/>
            </a:pPr>
            <a:r>
              <a:rPr lang="en-US" b="1" kern="0" dirty="0">
                <a:gradFill>
                  <a:gsLst>
                    <a:gs pos="2917">
                      <a:schemeClr val="tx1"/>
                    </a:gs>
                    <a:gs pos="30000">
                      <a:schemeClr val="tx1"/>
                    </a:gs>
                  </a:gsLst>
                  <a:lin ang="5400000" scaled="0"/>
                </a:gradFill>
              </a:rPr>
              <a:t>Note</a:t>
            </a:r>
            <a:r>
              <a:rPr lang="en-US" sz="2400" b="1" dirty="0"/>
              <a:t>:</a:t>
            </a:r>
            <a:r>
              <a:rPr lang="en-US" sz="2400" dirty="0"/>
              <a:t> </a:t>
            </a:r>
            <a:r>
              <a:rPr lang="en-US" kern="0" dirty="0">
                <a:gradFill>
                  <a:gsLst>
                    <a:gs pos="2917">
                      <a:schemeClr val="tx1"/>
                    </a:gs>
                    <a:gs pos="30000">
                      <a:schemeClr val="tx1"/>
                    </a:gs>
                  </a:gsLst>
                  <a:lin ang="5400000" scaled="0"/>
                </a:gradFill>
              </a:rPr>
              <a:t>If it is certain that the denominator value would not be 0, then it is better to use '/' operator without any </a:t>
            </a:r>
            <a:r>
              <a:rPr lang="en-US" i="1" kern="0" dirty="0">
                <a:gradFill>
                  <a:gsLst>
                    <a:gs pos="2917">
                      <a:schemeClr val="tx1"/>
                    </a:gs>
                    <a:gs pos="30000">
                      <a:schemeClr val="tx1"/>
                    </a:gs>
                  </a:gsLst>
                  <a:lin ang="5400000" scaled="0"/>
                </a:gradFill>
              </a:rPr>
              <a:t>IF</a:t>
            </a:r>
            <a:r>
              <a:rPr lang="en-US" kern="0" dirty="0">
                <a:gradFill>
                  <a:gsLst>
                    <a:gs pos="2917">
                      <a:schemeClr val="tx1"/>
                    </a:gs>
                    <a:gs pos="30000">
                      <a:schemeClr val="tx1"/>
                    </a:gs>
                  </a:gsLst>
                  <a:lin ang="5400000" scaled="0"/>
                </a:gradFill>
              </a:rPr>
              <a:t> check since DIVIDE() function would always perform an </a:t>
            </a:r>
            <a:r>
              <a:rPr lang="en-US" i="1" kern="0" dirty="0">
                <a:gradFill>
                  <a:gsLst>
                    <a:gs pos="2917">
                      <a:schemeClr val="tx1"/>
                    </a:gs>
                    <a:gs pos="30000">
                      <a:schemeClr val="tx1"/>
                    </a:gs>
                  </a:gsLst>
                  <a:lin ang="5400000" scaled="0"/>
                </a:gradFill>
              </a:rPr>
              <a:t>IF</a:t>
            </a:r>
            <a:r>
              <a:rPr lang="en-US" kern="0" dirty="0">
                <a:gradFill>
                  <a:gsLst>
                    <a:gs pos="2917">
                      <a:schemeClr val="tx1"/>
                    </a:gs>
                    <a:gs pos="30000">
                      <a:schemeClr val="tx1"/>
                    </a:gs>
                  </a:gsLst>
                  <a:lin ang="5400000" scaled="0"/>
                </a:gradFill>
              </a:rPr>
              <a:t> check internally</a:t>
            </a:r>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3BAAAA01-1B7F-43C6-9E11-F1DB8334E42E}"/>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048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85397" y="159657"/>
            <a:ext cx="12021206"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Data Model Brings Facts &amp; Dimensions Together</a:t>
            </a:r>
          </a:p>
        </p:txBody>
      </p:sp>
      <p:graphicFrame>
        <p:nvGraphicFramePr>
          <p:cNvPr id="2" name="Diagram 1">
            <a:extLst>
              <a:ext uri="{FF2B5EF4-FFF2-40B4-BE49-F238E27FC236}">
                <a16:creationId xmlns:a16="http://schemas.microsoft.com/office/drawing/2014/main" id="{55AC1600-5141-4432-9F78-7178603917D2}"/>
              </a:ext>
            </a:extLst>
          </p:cNvPr>
          <p:cNvGraphicFramePr/>
          <p:nvPr>
            <p:extLst>
              <p:ext uri="{D42A27DB-BD31-4B8C-83A1-F6EECF244321}">
                <p14:modId xmlns:p14="http://schemas.microsoft.com/office/powerpoint/2010/main" val="3001310480"/>
              </p:ext>
            </p:extLst>
          </p:nvPr>
        </p:nvGraphicFramePr>
        <p:xfrm>
          <a:off x="2606329" y="2034328"/>
          <a:ext cx="6620510" cy="2789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0F35AE6-FADC-4D20-B0ED-531ED4DB651E}"/>
              </a:ext>
            </a:extLst>
          </p:cNvPr>
          <p:cNvSpPr txBox="1"/>
          <p:nvPr/>
        </p:nvSpPr>
        <p:spPr>
          <a:xfrm>
            <a:off x="666427" y="5993433"/>
            <a:ext cx="1125691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Note:  </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This is not an exhaustive list, but are the most common model types used by Power BI.</a:t>
            </a:r>
          </a:p>
        </p:txBody>
      </p:sp>
      <p:sp>
        <p:nvSpPr>
          <p:cNvPr id="10" name="Footer Placeholder 8">
            <a:extLst>
              <a:ext uri="{FF2B5EF4-FFF2-40B4-BE49-F238E27FC236}">
                <a16:creationId xmlns:a16="http://schemas.microsoft.com/office/drawing/2014/main" id="{6ACF179F-7B61-486D-B066-8A032FB66D1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4" name="TextBox 3">
            <a:extLst>
              <a:ext uri="{FF2B5EF4-FFF2-40B4-BE49-F238E27FC236}">
                <a16:creationId xmlns:a16="http://schemas.microsoft.com/office/drawing/2014/main" id="{C85E9AAF-2A91-4378-A6B7-FA6B758CB8B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0962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 Ratios Efficiently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3A629F88-8BCC-44D1-B26C-1FDA031DDAD1}"/>
              </a:ext>
            </a:extLst>
          </p:cNvPr>
          <p:cNvSpPr/>
          <p:nvPr/>
        </p:nvSpPr>
        <p:spPr>
          <a:xfrm>
            <a:off x="315967" y="1808903"/>
            <a:ext cx="11819475" cy="4524315"/>
          </a:xfrm>
          <a:prstGeom prst="rect">
            <a:avLst/>
          </a:prstGeom>
        </p:spPr>
        <p:txBody>
          <a:bodyPr wrap="square">
            <a:spAutoFit/>
          </a:bodyPr>
          <a:lstStyle/>
          <a:p>
            <a:pPr fontAlgn="ctr"/>
            <a:endParaRPr lang="en-US" sz="2400" dirty="0"/>
          </a:p>
          <a:p>
            <a:pPr fontAlgn="ctr"/>
            <a:r>
              <a:rPr lang="en-US" sz="2400" b="1" dirty="0">
                <a:solidFill>
                  <a:srgbClr val="505050"/>
                </a:solidFill>
              </a:rPr>
              <a:t>Use (a-b)/b with variables instead of a/b – 1 or a/b*100 – 100</a:t>
            </a:r>
          </a:p>
          <a:p>
            <a:pPr fontAlgn="ctr"/>
            <a:endParaRPr lang="en-US" sz="2400" dirty="0"/>
          </a:p>
          <a:p>
            <a:pPr marL="342900" indent="-342900" fontAlgn="ctr">
              <a:buFont typeface="Arial" panose="020B0604020202020204" pitchFamily="34" charset="0"/>
              <a:buChar char="•"/>
            </a:pPr>
            <a:r>
              <a:rPr lang="en-US" sz="2400" dirty="0"/>
              <a:t>We can achieve the same performance by using variables and using (a-b)/b to calculate ratio</a:t>
            </a:r>
          </a:p>
          <a:p>
            <a:pPr fontAlgn="ctr"/>
            <a:endParaRPr lang="en-US" sz="2400" dirty="0"/>
          </a:p>
          <a:p>
            <a:pPr marL="342900" indent="-342900" fontAlgn="ctr">
              <a:buFont typeface="Arial" panose="020B0604020202020204" pitchFamily="34" charset="0"/>
              <a:buChar char="•"/>
            </a:pPr>
            <a:r>
              <a:rPr lang="en-US" sz="2400" dirty="0"/>
              <a:t>If both a and b are blank values, then (a-b)/b would return blank and would be filtered out where as a/b – 1 would return -1 and increase query space</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FFB6F6C5-13FA-4922-9FE6-323BE97856D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8161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95825" y="169860"/>
            <a:ext cx="788617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Don’t change blanks to zeros or other values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FE82596D-94FD-4365-BEAF-F96EC8A280AA}"/>
              </a:ext>
            </a:extLst>
          </p:cNvPr>
          <p:cNvSpPr/>
          <p:nvPr/>
        </p:nvSpPr>
        <p:spPr>
          <a:xfrm>
            <a:off x="372525" y="1745145"/>
            <a:ext cx="11819475" cy="3785652"/>
          </a:xfrm>
          <a:prstGeom prst="rect">
            <a:avLst/>
          </a:prstGeom>
        </p:spPr>
        <p:txBody>
          <a:bodyPr wrap="square">
            <a:spAutoFit/>
          </a:bodyPr>
          <a:lstStyle/>
          <a:p>
            <a:pPr fontAlgn="ctr"/>
            <a:endParaRPr lang="en-US" sz="2400" dirty="0"/>
          </a:p>
          <a:p>
            <a:pPr marL="342900" indent="-342900" fontAlgn="ctr">
              <a:buFont typeface="Arial" panose="020B0604020202020204" pitchFamily="34" charset="0"/>
              <a:buChar char="•"/>
            </a:pPr>
            <a:r>
              <a:rPr lang="en-US" sz="2400" dirty="0"/>
              <a:t>Sometimes people replace blanks with zeros or other strings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Power BI automatically filters out all the rows with blank values from query results</a:t>
            </a:r>
          </a:p>
          <a:p>
            <a:pPr fontAlgn="ctr"/>
            <a:endParaRPr lang="en-US" sz="2400" dirty="0"/>
          </a:p>
          <a:p>
            <a:pPr marL="342900" indent="-342900" fontAlgn="ctr">
              <a:buFont typeface="Arial" panose="020B0604020202020204" pitchFamily="34" charset="0"/>
              <a:buChar char="•"/>
            </a:pPr>
            <a:r>
              <a:rPr lang="en-US" sz="2400" dirty="0"/>
              <a:t>If the blanks are replaced, the query space is greatly increased</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55B0D0A7-55BD-4AD0-B46B-D5B98A034C44}"/>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786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185823"/>
            <a:ext cx="11485180"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SELECTEDVALUE()</a:t>
            </a:r>
            <a:r>
              <a:rPr lang="en-US" sz="4400" kern="0" dirty="0">
                <a:solidFill>
                  <a:schemeClr val="bg1"/>
                </a:solidFill>
                <a:latin typeface="Segoe UI" panose="020B0502040204020203" pitchFamily="34" charset="0"/>
                <a:cs typeface="Segoe UI" panose="020B0502040204020203" pitchFamily="34" charset="0"/>
              </a:rPr>
              <a:t> instead of HASONEVALUE()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63F80C7B-0DC3-4784-B08C-46386C4E0578}"/>
              </a:ext>
            </a:extLst>
          </p:cNvPr>
          <p:cNvSpPr/>
          <p:nvPr/>
        </p:nvSpPr>
        <p:spPr>
          <a:xfrm>
            <a:off x="372525" y="1872539"/>
            <a:ext cx="11819475" cy="4524315"/>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A common pattern is to use </a:t>
            </a:r>
            <a:r>
              <a:rPr lang="en-US" sz="2400" b="1" dirty="0"/>
              <a:t>HASONEVALUE()</a:t>
            </a:r>
            <a:r>
              <a:rPr lang="en-US" sz="2400" dirty="0"/>
              <a:t> to check if there is only one value present for a column after applying slicers and filters and then use </a:t>
            </a:r>
            <a:r>
              <a:rPr lang="en-US" sz="2400" b="1" dirty="0"/>
              <a:t>VALUES(</a:t>
            </a:r>
            <a:r>
              <a:rPr lang="en-US" sz="2400" b="1" dirty="0" err="1"/>
              <a:t>ColumnName</a:t>
            </a:r>
            <a:r>
              <a:rPr lang="en-US" sz="2400" b="1" dirty="0"/>
              <a:t>) </a:t>
            </a:r>
            <a:r>
              <a:rPr lang="en-US" sz="2400" dirty="0"/>
              <a:t>DAX function to get the single value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b="1" dirty="0"/>
              <a:t>SELECTEDVALUE() </a:t>
            </a:r>
            <a:r>
              <a:rPr lang="en-US" sz="2400" dirty="0"/>
              <a:t>performs both the above steps internally and gets the value if there is only one distinct value present for that column or returns blank in case there are multiple values available</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EA6AD95A-B3E4-4365-9E5A-2FBED765A01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649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95825" y="169860"/>
            <a:ext cx="979879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SELECTEDVALUES() instead of VALUES()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A6D834B7-BB12-4955-9A37-23CC65627C13}"/>
              </a:ext>
            </a:extLst>
          </p:cNvPr>
          <p:cNvSpPr/>
          <p:nvPr/>
        </p:nvSpPr>
        <p:spPr>
          <a:xfrm>
            <a:off x="292319" y="1716921"/>
            <a:ext cx="11819475" cy="3785652"/>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VALUES() returns error in case it encounters multiple values. Normally, users handle it using Error functions which are bad for performance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Instead of using that, SELECTEDVALUE() must be used which is a safer function and returns blank in case of multiple values being encountered</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A76BE6C9-4DBD-478E-B86F-21E28A1DE80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396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41434" y="201589"/>
            <a:ext cx="11524594"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DISTINCT() and VALUES() functions consistently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CAD3FDC0-0637-4AA2-9F73-BAFDF7A5A97D}"/>
              </a:ext>
            </a:extLst>
          </p:cNvPr>
          <p:cNvSpPr/>
          <p:nvPr/>
        </p:nvSpPr>
        <p:spPr>
          <a:xfrm>
            <a:off x="372525" y="1913990"/>
            <a:ext cx="11819475" cy="6001643"/>
          </a:xfrm>
          <a:prstGeom prst="rect">
            <a:avLst/>
          </a:prstGeom>
        </p:spPr>
        <p:txBody>
          <a:bodyPr wrap="square">
            <a:spAutoFit/>
          </a:bodyPr>
          <a:lstStyle/>
          <a:p>
            <a:pPr marL="342900" indent="-342900" fontAlgn="ctr">
              <a:buFont typeface="Arial" panose="020B0604020202020204" pitchFamily="34" charset="0"/>
              <a:buChar char="•"/>
            </a:pPr>
            <a:r>
              <a:rPr lang="en-US" sz="2400" dirty="0"/>
              <a:t>Power BI adds a Blank value to the column in case it finds referential integrity violation</a:t>
            </a:r>
          </a:p>
          <a:p>
            <a:pPr marL="342900" indent="-342900" fontAlgn="ctr">
              <a:buFont typeface="Arial" panose="020B0604020202020204" pitchFamily="34" charset="0"/>
              <a:buChar char="•"/>
            </a:pPr>
            <a:r>
              <a:rPr lang="en-US" sz="2400" dirty="0"/>
              <a:t>For direct query, Power BI by default adds blank value to the columns as it does not have a way to check for violations</a:t>
            </a:r>
          </a:p>
          <a:p>
            <a:pPr marL="342900" indent="-342900" fontAlgn="ctr">
              <a:buFont typeface="Arial" panose="020B0604020202020204" pitchFamily="34" charset="0"/>
              <a:buChar char="•"/>
            </a:pPr>
            <a:r>
              <a:rPr lang="en-US" sz="2400" dirty="0"/>
              <a:t>Difference :</a:t>
            </a:r>
          </a:p>
          <a:p>
            <a:pPr marL="742950" lvl="1" indent="-285750" fontAlgn="ctr">
              <a:buFont typeface="Arial" panose="020B0604020202020204" pitchFamily="34" charset="0"/>
              <a:buChar char="•"/>
            </a:pPr>
            <a:r>
              <a:rPr lang="en-US" dirty="0"/>
              <a:t>DISTINCT(): Does not return blank which is added due to integrity violation. It includes blank only if it is part of original data</a:t>
            </a:r>
          </a:p>
          <a:p>
            <a:pPr marL="742950" lvl="1" indent="-285750" fontAlgn="ctr">
              <a:buFont typeface="Arial" panose="020B0604020202020204" pitchFamily="34" charset="0"/>
              <a:buChar char="•"/>
            </a:pPr>
            <a:r>
              <a:rPr lang="en-US" dirty="0"/>
              <a:t>VALUES(): It includes blank which is added by Power BI due to referential integrity violation</a:t>
            </a:r>
          </a:p>
          <a:p>
            <a:pPr marL="742950" lvl="1" indent="-28575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sz="2400" dirty="0"/>
              <a:t>The usage of either of the function should be same throughout the whole report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Power BI recommends to use VALUES() in the whole report if possible and blank value is not an issue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67BD6CDC-DFDF-45C2-B235-39CF9DD26A1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4472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Avoid using IFERROR() and ISERROR()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C44AEBA4-26D7-4B74-B778-D246D4145049}"/>
              </a:ext>
            </a:extLst>
          </p:cNvPr>
          <p:cNvSpPr/>
          <p:nvPr/>
        </p:nvSpPr>
        <p:spPr>
          <a:xfrm>
            <a:off x="268670" y="1910682"/>
            <a:ext cx="11819475" cy="6001643"/>
          </a:xfrm>
          <a:prstGeom prst="rect">
            <a:avLst/>
          </a:prstGeom>
        </p:spPr>
        <p:txBody>
          <a:bodyPr wrap="square">
            <a:spAutoFit/>
          </a:bodyPr>
          <a:lstStyle/>
          <a:p>
            <a:pPr marL="342900" indent="-342900" fontAlgn="ctr">
              <a:buFont typeface="Arial" panose="020B0604020202020204" pitchFamily="34" charset="0"/>
              <a:buChar char="•"/>
            </a:pPr>
            <a:r>
              <a:rPr lang="en-US" sz="2400" dirty="0"/>
              <a:t>IFERROR() and ISERROR() are sometimes used in measures</a:t>
            </a:r>
          </a:p>
          <a:p>
            <a:pPr marL="342900" indent="-342900" fontAlgn="ctr">
              <a:buFont typeface="Arial" panose="020B0604020202020204" pitchFamily="34" charset="0"/>
              <a:buChar char="•"/>
            </a:pPr>
            <a:r>
              <a:rPr lang="en-US" sz="2400" dirty="0"/>
              <a:t>These functions force Power BI engine to perform step by step execution of each row to check for errors as there is currently no way which directly states which row returned the error</a:t>
            </a:r>
          </a:p>
          <a:p>
            <a:pPr marL="342900" indent="-342900" fontAlgn="ctr">
              <a:buFont typeface="Arial" panose="020B0604020202020204" pitchFamily="34" charset="0"/>
              <a:buChar char="•"/>
            </a:pPr>
            <a:r>
              <a:rPr lang="en-US" sz="2400" dirty="0"/>
              <a:t>FIND() and SEARCH() DAX functions provide an extra parameter which can be passed and is returned in case of the search string not present – avoids use of IFERROR/ISERROR</a:t>
            </a:r>
          </a:p>
          <a:p>
            <a:pPr marL="342900" indent="-342900" fontAlgn="ctr">
              <a:buFont typeface="Arial" panose="020B0604020202020204" pitchFamily="34" charset="0"/>
              <a:buChar char="•"/>
            </a:pPr>
            <a:r>
              <a:rPr lang="en-US" sz="2400" dirty="0"/>
              <a:t>Both of this functions are currently also used to check for divide by zero error or along with values to check if more than one values are returned. </a:t>
            </a:r>
          </a:p>
          <a:p>
            <a:pPr marL="342900" indent="-342900" fontAlgn="ctr">
              <a:buFont typeface="Arial" panose="020B0604020202020204" pitchFamily="34" charset="0"/>
              <a:buChar char="•"/>
            </a:pPr>
            <a:r>
              <a:rPr lang="en-US" sz="2400" dirty="0"/>
              <a:t>Can be avoided by using the correct DAX functions like DIVIDE() and SELECTEDVALUE() which performs the error check internally and returns the expected results</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CC288D21-F1A4-4614-B089-3CB382E86563}"/>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3438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0893973"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ISBLANK() instead of =BLANK() check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6696F1A1-1A0A-44F4-B706-5AF18785D6F6}"/>
              </a:ext>
            </a:extLst>
          </p:cNvPr>
          <p:cNvSpPr/>
          <p:nvPr/>
        </p:nvSpPr>
        <p:spPr>
          <a:xfrm>
            <a:off x="472964" y="1795749"/>
            <a:ext cx="11819475" cy="3046988"/>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Use inbuilt function ISBLANK() to check for any blank values instead of using comparison operator “= Blank()”</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ISBLANK() is faster</a:t>
            </a:r>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1F3A824C-EB0B-47C6-8F1E-BBA946302B8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1045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FILTER(ALL(</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ColumnName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17F0E8E7-D94D-477A-8399-88A63D0A35BF}"/>
              </a:ext>
            </a:extLst>
          </p:cNvPr>
          <p:cNvSpPr/>
          <p:nvPr/>
        </p:nvSpPr>
        <p:spPr>
          <a:xfrm>
            <a:off x="292318" y="1882459"/>
            <a:ext cx="11819475" cy="5663089"/>
          </a:xfrm>
          <a:prstGeom prst="rect">
            <a:avLst/>
          </a:prstGeom>
        </p:spPr>
        <p:txBody>
          <a:bodyPr wrap="square">
            <a:spAutoFit/>
          </a:bodyPr>
          <a:lstStyle/>
          <a:p>
            <a:pPr marL="342900" indent="-342900" fontAlgn="ctr">
              <a:buFont typeface="Arial" panose="020B0604020202020204" pitchFamily="34" charset="0"/>
              <a:buChar char="•"/>
            </a:pPr>
            <a:r>
              <a:rPr lang="en-US" sz="2400" dirty="0"/>
              <a:t>To calculate measures ignoring all the filters applied on a column, use All(</a:t>
            </a:r>
            <a:r>
              <a:rPr lang="en-US" sz="2400" dirty="0" err="1"/>
              <a:t>ColumnName</a:t>
            </a:r>
            <a:r>
              <a:rPr lang="en-US" sz="2400" dirty="0"/>
              <a:t>) function along with the FILTER instead of Table or VALUES().</a:t>
            </a:r>
            <a:br>
              <a:rPr lang="en-US" sz="2400" dirty="0"/>
            </a:br>
            <a:r>
              <a:rPr lang="en-US" sz="2400" dirty="0"/>
              <a:t>       </a:t>
            </a:r>
            <a:r>
              <a:rPr lang="en-US" b="1" dirty="0" err="1">
                <a:solidFill>
                  <a:schemeClr val="tx1">
                    <a:lumMod val="60000"/>
                    <a:lumOff val="40000"/>
                  </a:schemeClr>
                </a:solidFill>
              </a:rPr>
              <a:t>Eg</a:t>
            </a:r>
            <a:r>
              <a:rPr lang="en-US" b="1" dirty="0">
                <a:solidFill>
                  <a:schemeClr val="tx1">
                    <a:lumMod val="60000"/>
                    <a:lumOff val="40000"/>
                  </a:schemeClr>
                </a:solidFill>
              </a:rPr>
              <a:t>: CALCULATE([Total Sales], </a:t>
            </a:r>
            <a:r>
              <a:rPr lang="en-US" b="1" dirty="0">
                <a:solidFill>
                  <a:srgbClr val="00B0F0"/>
                </a:solidFill>
              </a:rPr>
              <a:t>FILTER(ALL(Products[Color]), </a:t>
            </a:r>
            <a:r>
              <a:rPr lang="en-US" b="1" dirty="0">
                <a:solidFill>
                  <a:schemeClr val="tx1">
                    <a:lumMod val="60000"/>
                    <a:lumOff val="40000"/>
                  </a:schemeClr>
                </a:solidFill>
              </a:rPr>
              <a:t>Color = 'Red’))</a:t>
            </a:r>
            <a:endParaRPr lang="en-US" sz="2400" dirty="0"/>
          </a:p>
          <a:p>
            <a:pPr marL="342900" indent="-342900" fontAlgn="ctr">
              <a:buFont typeface="Arial" panose="020B0604020202020204" pitchFamily="34" charset="0"/>
              <a:buChar char="•"/>
            </a:pPr>
            <a:r>
              <a:rPr lang="en-US" sz="2400" dirty="0"/>
              <a:t>Directly applying filters using expressions and not using FILTER function behaves in the same way as mentioned above and it internally translates to use ALL function in the filter</a:t>
            </a:r>
          </a:p>
          <a:p>
            <a:r>
              <a:rPr lang="en-US" sz="2400" dirty="0"/>
              <a:t>	</a:t>
            </a:r>
            <a:r>
              <a:rPr lang="en-US" b="1" dirty="0" err="1">
                <a:solidFill>
                  <a:schemeClr val="tx1">
                    <a:lumMod val="60000"/>
                    <a:lumOff val="40000"/>
                  </a:schemeClr>
                </a:solidFill>
              </a:rPr>
              <a:t>Eg</a:t>
            </a:r>
            <a:r>
              <a:rPr lang="en-US" b="1" dirty="0">
                <a:solidFill>
                  <a:schemeClr val="tx1">
                    <a:lumMod val="60000"/>
                    <a:lumOff val="40000"/>
                  </a:schemeClr>
                </a:solidFill>
              </a:rPr>
              <a:t>: CALCULATE([Total Sales], Products[Color]= 'Red’)) -&gt;</a:t>
            </a:r>
          </a:p>
          <a:p>
            <a:r>
              <a:rPr lang="en-US" b="1" dirty="0">
                <a:solidFill>
                  <a:schemeClr val="tx1">
                    <a:lumMod val="60000"/>
                    <a:lumOff val="40000"/>
                  </a:schemeClr>
                </a:solidFill>
              </a:rPr>
              <a:t>	CALCULATE([Total Sales], </a:t>
            </a:r>
            <a:r>
              <a:rPr lang="en-US" b="1" dirty="0">
                <a:solidFill>
                  <a:srgbClr val="00B0F0"/>
                </a:solidFill>
              </a:rPr>
              <a:t>FILTER(ALL(Products[Color]), </a:t>
            </a:r>
            <a:r>
              <a:rPr lang="en-US" b="1" dirty="0">
                <a:solidFill>
                  <a:schemeClr val="tx1">
                    <a:lumMod val="60000"/>
                    <a:lumOff val="40000"/>
                  </a:schemeClr>
                </a:solidFill>
              </a:rPr>
              <a:t>Products[Color]= 'Red’)</a:t>
            </a:r>
            <a:endParaRPr lang="en-US" sz="2400" dirty="0"/>
          </a:p>
          <a:p>
            <a:pPr marL="342900" indent="-342900" fontAlgn="ctr">
              <a:buFont typeface="Arial" panose="020B0604020202020204" pitchFamily="34" charset="0"/>
              <a:buChar char="•"/>
            </a:pPr>
            <a:r>
              <a:rPr lang="en-US" sz="2400" dirty="0"/>
              <a:t>It is always better to apply filters at desired column than the whole table</a:t>
            </a:r>
          </a:p>
          <a:p>
            <a:pPr marL="342900" indent="-342900" fontAlgn="ctr">
              <a:buFont typeface="Arial" panose="020B0604020202020204" pitchFamily="34" charset="0"/>
              <a:buChar char="•"/>
            </a:pPr>
            <a:r>
              <a:rPr lang="en-US" sz="2400" dirty="0"/>
              <a:t>Always use ALL along with FILTER function if there is no specific need to keep current context</a:t>
            </a:r>
          </a:p>
          <a:p>
            <a:pPr marL="742950" lvl="1" indent="-285750" fontAlgn="ctr">
              <a:buFont typeface="Arial" panose="020B0604020202020204" pitchFamily="34" charset="0"/>
              <a:buChar char="•"/>
            </a:pPr>
            <a:r>
              <a:rPr lang="en-US" sz="1600" dirty="0">
                <a:hlinkClick r:id="rId3"/>
              </a:rPr>
              <a:t>https://pbidax.wordpress.com/2016/05/22/simple-filter-in-dax-measures/</a:t>
            </a:r>
            <a:endParaRPr lang="en-US" sz="1600" dirty="0"/>
          </a:p>
          <a:p>
            <a:pPr marL="742950" lvl="1" indent="-285750" fontAlgn="ctr">
              <a:buFont typeface="Arial" panose="020B0604020202020204" pitchFamily="34" charset="0"/>
              <a:buChar char="•"/>
            </a:pPr>
            <a:r>
              <a:rPr lang="en-US" sz="1600" dirty="0">
                <a:hlinkClick r:id="rId4"/>
              </a:rPr>
              <a:t>https://www.sqlbi.com/articles/filter-arguments-in-calculate/</a:t>
            </a:r>
            <a:endParaRPr lang="en-US" sz="16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531B22CC-0B7C-4BE4-B2D8-C5D9F71722D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767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72525" y="114734"/>
            <a:ext cx="832051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Do not use scalar variables in SUMMARIZE()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E9E91792-7774-491C-B40D-8D15F7A5C317}"/>
              </a:ext>
            </a:extLst>
          </p:cNvPr>
          <p:cNvSpPr/>
          <p:nvPr/>
        </p:nvSpPr>
        <p:spPr>
          <a:xfrm>
            <a:off x="372525" y="1721496"/>
            <a:ext cx="11819475" cy="5632311"/>
          </a:xfrm>
          <a:prstGeom prst="rect">
            <a:avLst/>
          </a:prstGeom>
        </p:spPr>
        <p:txBody>
          <a:bodyPr wrap="square">
            <a:spAutoFit/>
          </a:bodyPr>
          <a:lstStyle/>
          <a:p>
            <a:pPr fontAlgn="ctr"/>
            <a:endParaRPr lang="en-US" sz="2400" dirty="0"/>
          </a:p>
          <a:p>
            <a:pPr marL="342900" indent="-342900" fontAlgn="ctr">
              <a:buFont typeface="Arial" panose="020B0604020202020204" pitchFamily="34" charset="0"/>
              <a:buChar char="•"/>
            </a:pPr>
            <a:r>
              <a:rPr lang="en-US" sz="2400" dirty="0"/>
              <a:t>SUMMARIZE() traditionally used to perform grouping of columns and get the resulting aggregations along with it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It is recommended to use SUMMARIZECOLUMNS() function which is a newer more optimized version</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SUMMARIZE function should only be used to get just the grouped elements of a table without any measures/aggregations associated with it. </a:t>
            </a:r>
          </a:p>
          <a:p>
            <a:pPr fontAlgn="ctr"/>
            <a:br>
              <a:rPr lang="en-US" sz="2400" dirty="0"/>
            </a:br>
            <a:r>
              <a:rPr lang="en-US" sz="2400" dirty="0"/>
              <a:t>    E.g. SUMMARIZE(Table, Column1, Column2)</a:t>
            </a:r>
            <a:br>
              <a:rPr lang="en-US" sz="2400" dirty="0"/>
            </a:b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F3397745-7427-40CA-A851-AC434FBCE4A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3786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88730" y="162175"/>
            <a:ext cx="1141423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Avoid using ADDCOLUMNS() in member expressions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1400105C-2D77-40E1-B60C-45155D0FDA58}"/>
              </a:ext>
            </a:extLst>
          </p:cNvPr>
          <p:cNvSpPr/>
          <p:nvPr/>
        </p:nvSpPr>
        <p:spPr>
          <a:xfrm>
            <a:off x="286109" y="1811513"/>
            <a:ext cx="11819475" cy="3416320"/>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Measures are calculated in iterative manner by default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If measure definitions use iterative functions like </a:t>
            </a:r>
            <a:r>
              <a:rPr lang="en-US" sz="2400" dirty="0" err="1"/>
              <a:t>AddColumns</a:t>
            </a:r>
            <a:r>
              <a:rPr lang="en-US" sz="2400" dirty="0"/>
              <a:t>, it create nested iteration which downgrades the performance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pic>
        <p:nvPicPr>
          <p:cNvPr id="3" name="Picture 2">
            <a:extLst>
              <a:ext uri="{FF2B5EF4-FFF2-40B4-BE49-F238E27FC236}">
                <a16:creationId xmlns:a16="http://schemas.microsoft.com/office/drawing/2014/main" id="{47F67EB0-4F5E-4FBF-B084-7B44190F1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3483" y="385199"/>
            <a:ext cx="1015873" cy="1015873"/>
          </a:xfrm>
          <a:prstGeom prst="rect">
            <a:avLst/>
          </a:prstGeom>
        </p:spPr>
      </p:pic>
      <p:sp>
        <p:nvSpPr>
          <p:cNvPr id="4" name="TextBox 3">
            <a:extLst>
              <a:ext uri="{FF2B5EF4-FFF2-40B4-BE49-F238E27FC236}">
                <a16:creationId xmlns:a16="http://schemas.microsoft.com/office/drawing/2014/main" id="{B725BF08-5093-48DB-83CC-5BCE1A1EFB4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1323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452538"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Flat or Denormalized Schema</a:t>
            </a:r>
          </a:p>
        </p:txBody>
      </p:sp>
      <p:sp>
        <p:nvSpPr>
          <p:cNvPr id="2" name="Rectangle 1">
            <a:extLst>
              <a:ext uri="{FF2B5EF4-FFF2-40B4-BE49-F238E27FC236}">
                <a16:creationId xmlns:a16="http://schemas.microsoft.com/office/drawing/2014/main" id="{8AB4D795-C717-4293-9C29-51573A720BD2}"/>
              </a:ext>
            </a:extLst>
          </p:cNvPr>
          <p:cNvSpPr/>
          <p:nvPr/>
        </p:nvSpPr>
        <p:spPr>
          <a:xfrm>
            <a:off x="8297684" y="1995130"/>
            <a:ext cx="3602764" cy="4862870"/>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All attributes for model exist in a single table</a:t>
            </a:r>
            <a:br>
              <a:rPr kumimoji="0" lang="en-US" sz="22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2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1250">
                      <a:schemeClr val="tx1"/>
                    </a:gs>
                    <a:gs pos="100000">
                      <a:schemeClr val="tx1"/>
                    </a:gs>
                  </a:gsLst>
                  <a:lin ang="5400000" scaled="0"/>
                </a:gradFill>
                <a:effectLst/>
                <a:uLnTx/>
                <a:uFillTx/>
              </a:rPr>
              <a:t>Highly inefficient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Model has extra copies of data &gt; slow performance</a:t>
            </a:r>
            <a:br>
              <a:rPr kumimoji="0" lang="en-US" sz="22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2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Size of a flat table can </a:t>
            </a:r>
            <a:r>
              <a:rPr lang="en-US" sz="2200" kern="0" dirty="0">
                <a:gradFill>
                  <a:gsLst>
                    <a:gs pos="1250">
                      <a:schemeClr val="tx1"/>
                    </a:gs>
                    <a:gs pos="100000">
                      <a:schemeClr val="tx1"/>
                    </a:gs>
                  </a:gsLst>
                  <a:lin ang="5400000" scaled="0"/>
                </a:gradFill>
                <a:latin typeface="+mj-lt"/>
              </a:rPr>
              <a:t>grow and quickly “blow </a:t>
            </a:r>
            <a:r>
              <a:rPr kumimoji="0" lang="en-US" sz="22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up” as data model becomes complex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p:txBody>
      </p:sp>
      <p:pic>
        <p:nvPicPr>
          <p:cNvPr id="3" name="Picture 2">
            <a:extLst>
              <a:ext uri="{FF2B5EF4-FFF2-40B4-BE49-F238E27FC236}">
                <a16:creationId xmlns:a16="http://schemas.microsoft.com/office/drawing/2014/main" id="{3FCFF8A9-FED1-4063-9B5C-0E37BA6B7CC1}"/>
              </a:ext>
            </a:extLst>
          </p:cNvPr>
          <p:cNvPicPr>
            <a:picLocks noChangeAspect="1"/>
          </p:cNvPicPr>
          <p:nvPr/>
        </p:nvPicPr>
        <p:blipFill>
          <a:blip r:embed="rId3"/>
          <a:stretch>
            <a:fillRect/>
          </a:stretch>
        </p:blipFill>
        <p:spPr>
          <a:xfrm>
            <a:off x="137160" y="2286000"/>
            <a:ext cx="7743905" cy="2891642"/>
          </a:xfrm>
          <a:prstGeom prst="rect">
            <a:avLst/>
          </a:prstGeom>
        </p:spPr>
      </p:pic>
      <p:sp>
        <p:nvSpPr>
          <p:cNvPr id="11" name="Footer Placeholder 8">
            <a:extLst>
              <a:ext uri="{FF2B5EF4-FFF2-40B4-BE49-F238E27FC236}">
                <a16:creationId xmlns:a16="http://schemas.microsoft.com/office/drawing/2014/main" id="{CB3AED66-6E3B-41B5-8A56-12DFF82036A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4" name="TextBox 3">
            <a:extLst>
              <a:ext uri="{FF2B5EF4-FFF2-40B4-BE49-F238E27FC236}">
                <a16:creationId xmlns:a16="http://schemas.microsoft.com/office/drawing/2014/main" id="{F6032548-B064-46C5-80EA-FBB01147677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3091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Avoid string manipulation in measures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066220E6-429E-4C60-9E83-62CF96F47AA1}"/>
              </a:ext>
            </a:extLst>
          </p:cNvPr>
          <p:cNvSpPr/>
          <p:nvPr/>
        </p:nvSpPr>
        <p:spPr>
          <a:xfrm>
            <a:off x="372525" y="2012501"/>
            <a:ext cx="11819475" cy="3416320"/>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Slows down measures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Work is done in calculation engine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06ACEBD7-B73A-4343-846D-D3746536EF2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8740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Performance Analyzer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8D6C87EF-3E8F-4A06-A2E9-4C9135834E1B}"/>
              </a:ext>
            </a:extLst>
          </p:cNvPr>
          <p:cNvSpPr/>
          <p:nvPr/>
        </p:nvSpPr>
        <p:spPr>
          <a:xfrm>
            <a:off x="239017" y="1606563"/>
            <a:ext cx="5197893" cy="6370975"/>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fontAlgn="ctr"/>
            <a:r>
              <a:rPr lang="en-US" sz="2400" dirty="0"/>
              <a:t>Using Performance Analyzer:</a:t>
            </a:r>
          </a:p>
          <a:p>
            <a:pPr fontAlgn="ctr"/>
            <a:endParaRPr lang="en-US" sz="2400" dirty="0"/>
          </a:p>
          <a:p>
            <a:pPr marL="342900" indent="-342900" fontAlgn="ctr">
              <a:buFont typeface="Arial" panose="020B0604020202020204" pitchFamily="34" charset="0"/>
              <a:buChar char="•"/>
            </a:pPr>
            <a:r>
              <a:rPr lang="en-US" sz="2400" dirty="0"/>
              <a:t>You will know how each of your report elements, such as visuals and DAX formulas, are performing</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You can see and record logs that measure how each of your report elements performs when users interact with them, and which aspects of their performance are most (or least) resource intensive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pic>
        <p:nvPicPr>
          <p:cNvPr id="3" name="Picture 2">
            <a:extLst>
              <a:ext uri="{FF2B5EF4-FFF2-40B4-BE49-F238E27FC236}">
                <a16:creationId xmlns:a16="http://schemas.microsoft.com/office/drawing/2014/main" id="{2D196A7D-CBAA-42D4-A789-E230BF8EC90F}"/>
              </a:ext>
            </a:extLst>
          </p:cNvPr>
          <p:cNvPicPr>
            <a:picLocks noChangeAspect="1"/>
          </p:cNvPicPr>
          <p:nvPr/>
        </p:nvPicPr>
        <p:blipFill>
          <a:blip r:embed="rId3"/>
          <a:stretch>
            <a:fillRect/>
          </a:stretch>
        </p:blipFill>
        <p:spPr>
          <a:xfrm>
            <a:off x="5436911" y="2328230"/>
            <a:ext cx="6282124" cy="2872892"/>
          </a:xfrm>
          <a:prstGeom prst="rect">
            <a:avLst/>
          </a:prstGeom>
        </p:spPr>
      </p:pic>
      <p:sp>
        <p:nvSpPr>
          <p:cNvPr id="4" name="TextBox 3">
            <a:extLst>
              <a:ext uri="{FF2B5EF4-FFF2-40B4-BE49-F238E27FC236}">
                <a16:creationId xmlns:a16="http://schemas.microsoft.com/office/drawing/2014/main" id="{2E38EF44-2E1B-4B67-B6FC-F85B27B0D17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7214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Module 7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38A121EF-7F01-43FF-A4B8-CD85E79280A6}"/>
              </a:ext>
            </a:extLst>
          </p:cNvPr>
          <p:cNvSpPr/>
          <p:nvPr/>
        </p:nvSpPr>
        <p:spPr>
          <a:xfrm>
            <a:off x="318544" y="2107309"/>
            <a:ext cx="11037454" cy="3864584"/>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Which of these are best practice ?</a:t>
            </a:r>
          </a:p>
          <a:p>
            <a:pPr marL="800100" lvl="1" indent="-342900">
              <a:lnSpc>
                <a:spcPct val="120000"/>
              </a:lnSpc>
              <a:spcAft>
                <a:spcPts val="1800"/>
              </a:spcAft>
              <a:buFont typeface="Arial" panose="020B0604020202020204" pitchFamily="34" charset="0"/>
              <a:buChar char="•"/>
            </a:pPr>
            <a:r>
              <a:rPr lang="en-US" sz="2400" dirty="0" err="1">
                <a:solidFill>
                  <a:schemeClr val="tx1">
                    <a:lumMod val="50000"/>
                  </a:schemeClr>
                </a:solidFill>
              </a:rPr>
              <a:t>isBlank</a:t>
            </a:r>
            <a:r>
              <a:rPr lang="en-US" sz="2400" dirty="0">
                <a:solidFill>
                  <a:schemeClr val="tx1">
                    <a:lumMod val="50000"/>
                  </a:schemeClr>
                </a:solidFill>
              </a:rPr>
              <a:t>() or comparison operation =Blank()</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SELECTEDVALUE() or HASONEVALUE()</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DIVIDE() or IFERROR()</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Using variables or repeating calculations</a:t>
            </a:r>
          </a:p>
          <a:p>
            <a:pPr>
              <a:lnSpc>
                <a:spcPct val="120000"/>
              </a:lnSpc>
            </a:pPr>
            <a:endParaRPr lang="en-US" sz="2400" dirty="0">
              <a:solidFill>
                <a:schemeClr val="tx1">
                  <a:lumMod val="50000"/>
                </a:schemeClr>
              </a:solidFill>
            </a:endParaRPr>
          </a:p>
        </p:txBody>
      </p:sp>
      <p:pic>
        <p:nvPicPr>
          <p:cNvPr id="3" name="Picture 2">
            <a:extLst>
              <a:ext uri="{FF2B5EF4-FFF2-40B4-BE49-F238E27FC236}">
                <a16:creationId xmlns:a16="http://schemas.microsoft.com/office/drawing/2014/main" id="{53214B74-C1D2-4AF6-8052-38977498A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3483" y="385199"/>
            <a:ext cx="1015873" cy="1015873"/>
          </a:xfrm>
          <a:prstGeom prst="rect">
            <a:avLst/>
          </a:prstGeom>
        </p:spPr>
      </p:pic>
      <p:sp>
        <p:nvSpPr>
          <p:cNvPr id="4" name="TextBox 3">
            <a:extLst>
              <a:ext uri="{FF2B5EF4-FFF2-40B4-BE49-F238E27FC236}">
                <a16:creationId xmlns:a16="http://schemas.microsoft.com/office/drawing/2014/main" id="{D5799603-A32B-417C-ABED-13D24854F63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3002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Power BI Support Resources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Content Placeholder 2">
            <a:extLst>
              <a:ext uri="{FF2B5EF4-FFF2-40B4-BE49-F238E27FC236}">
                <a16:creationId xmlns:a16="http://schemas.microsoft.com/office/drawing/2014/main" id="{5E34D3D3-A7CE-4C22-A5F1-3BA2F51F600B}"/>
              </a:ext>
            </a:extLst>
          </p:cNvPr>
          <p:cNvSpPr txBox="1">
            <a:spLocks/>
          </p:cNvSpPr>
          <p:nvPr/>
        </p:nvSpPr>
        <p:spPr bwMode="auto">
          <a:xfrm>
            <a:off x="266764" y="1368335"/>
            <a:ext cx="11925236" cy="58401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ctr" anchorCtr="0" compatLnSpc="1">
            <a:prstTxWarp prst="textNoShape">
              <a:avLst/>
            </a:prstTxWarp>
            <a:normAutofit fontScale="32500" lnSpcReduction="20000"/>
          </a:bodyPr>
          <a:lstStyle>
            <a:lvl1pPr marL="0" indent="0" algn="l" defTabSz="913505" rtl="0" eaLnBrk="1" fontAlgn="base" hangingPunct="1">
              <a:lnSpc>
                <a:spcPct val="90000"/>
              </a:lnSpc>
              <a:spcBef>
                <a:spcPct val="20000"/>
              </a:spcBef>
              <a:spcAft>
                <a:spcPct val="0"/>
              </a:spcAft>
              <a:buSzPct val="90000"/>
              <a:buFontTx/>
              <a:buNone/>
              <a:defRPr sz="3921" kern="1200">
                <a:solidFill>
                  <a:schemeClr val="accent1"/>
                </a:solidFill>
                <a:latin typeface="+mj-lt"/>
                <a:ea typeface="ＭＳ Ｐゴシック" charset="0"/>
                <a:cs typeface="ＭＳ Ｐゴシック" charset="0"/>
              </a:defRPr>
            </a:lvl1pPr>
            <a:lvl2pPr marL="262800" indent="0" algn="l" defTabSz="913505" rtl="0" eaLnBrk="1" fontAlgn="base" hangingPunct="1">
              <a:lnSpc>
                <a:spcPct val="90000"/>
              </a:lnSpc>
              <a:spcBef>
                <a:spcPct val="20000"/>
              </a:spcBef>
              <a:spcAft>
                <a:spcPct val="0"/>
              </a:spcAft>
              <a:buSzPct val="90000"/>
              <a:buFontTx/>
              <a:buNone/>
              <a:defRPr sz="2353" kern="1200">
                <a:solidFill>
                  <a:schemeClr val="accent1"/>
                </a:solidFill>
                <a:latin typeface="+mn-lt"/>
                <a:ea typeface="ＭＳ Ｐゴシック" charset="0"/>
                <a:cs typeface="+mn-cs"/>
              </a:defRPr>
            </a:lvl2pPr>
            <a:lvl3pPr marL="446400" indent="0" algn="l" defTabSz="913505" rtl="0" eaLnBrk="1" fontAlgn="base" hangingPunct="1">
              <a:lnSpc>
                <a:spcPct val="90000"/>
              </a:lnSpc>
              <a:spcBef>
                <a:spcPct val="20000"/>
              </a:spcBef>
              <a:spcAft>
                <a:spcPct val="0"/>
              </a:spcAft>
              <a:buSzPct val="90000"/>
              <a:buFontTx/>
              <a:buNone/>
              <a:defRPr sz="1961" kern="1200">
                <a:solidFill>
                  <a:schemeClr val="accent1"/>
                </a:solidFill>
                <a:latin typeface="+mn-lt"/>
                <a:ea typeface="ＭＳ Ｐゴシック" charset="0"/>
                <a:cs typeface="+mn-cs"/>
              </a:defRPr>
            </a:lvl3pPr>
            <a:lvl4pPr marL="626400" indent="0" algn="l" defTabSz="913505" rtl="0" eaLnBrk="1" fontAlgn="base" hangingPunct="1">
              <a:lnSpc>
                <a:spcPct val="90000"/>
              </a:lnSpc>
              <a:spcBef>
                <a:spcPct val="20000"/>
              </a:spcBef>
              <a:spcAft>
                <a:spcPct val="0"/>
              </a:spcAft>
              <a:buSzPct val="90000"/>
              <a:buFontTx/>
              <a:buNone/>
              <a:defRPr kern="1200">
                <a:solidFill>
                  <a:schemeClr val="accent1"/>
                </a:solidFill>
                <a:latin typeface="+mn-lt"/>
                <a:ea typeface="ＭＳ Ｐゴシック" charset="0"/>
                <a:cs typeface="+mn-cs"/>
              </a:defRPr>
            </a:lvl4pPr>
            <a:lvl5pPr marL="810000" indent="0" algn="l" defTabSz="913505" rtl="0" eaLnBrk="1" fontAlgn="base" hangingPunct="1">
              <a:lnSpc>
                <a:spcPct val="90000"/>
              </a:lnSpc>
              <a:spcBef>
                <a:spcPct val="20000"/>
              </a:spcBef>
              <a:spcAft>
                <a:spcPct val="0"/>
              </a:spcAft>
              <a:buSzPct val="90000"/>
              <a:buFontTx/>
              <a:buNone/>
              <a:defRPr kern="1200">
                <a:solidFill>
                  <a:schemeClr val="accent1"/>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44707" lvl="1"/>
            <a:endParaRPr lang="en-US" sz="7200" i="1" dirty="0"/>
          </a:p>
          <a:p>
            <a:pPr marL="244707" lvl="1" defTabSz="665641"/>
            <a:r>
              <a:rPr lang="en-US" sz="6200" dirty="0">
                <a:solidFill>
                  <a:schemeClr val="tx1"/>
                </a:solidFill>
                <a:ea typeface="+mn-ea"/>
              </a:rPr>
              <a:t>Contact Support  - Report Errors, Issues – </a:t>
            </a:r>
            <a:r>
              <a:rPr lang="en-US" sz="6200" dirty="0">
                <a:solidFill>
                  <a:schemeClr val="tx1"/>
                </a:solidFill>
                <a:ea typeface="+mn-ea"/>
                <a:hlinkClick r:id="rId3">
                  <a:extLst>
                    <a:ext uri="{A12FA001-AC4F-418D-AE19-62706E023703}">
                      <ahyp:hlinkClr xmlns:ahyp="http://schemas.microsoft.com/office/drawing/2018/hyperlinkcolor" val="tx"/>
                    </a:ext>
                  </a:extLst>
                </a:hlinkClick>
              </a:rPr>
              <a:t>Support.PowerBI.com </a:t>
            </a:r>
            <a:endParaRPr lang="en-US" sz="6200" dirty="0">
              <a:solidFill>
                <a:schemeClr val="tx1"/>
              </a:solidFill>
              <a:ea typeface="+mn-ea"/>
            </a:endParaRPr>
          </a:p>
          <a:p>
            <a:pPr marL="244707" lvl="1" defTabSz="665641"/>
            <a:r>
              <a:rPr lang="en-US" sz="6200" dirty="0">
                <a:solidFill>
                  <a:schemeClr val="tx1"/>
                </a:solidFill>
                <a:ea typeface="+mn-ea"/>
              </a:rPr>
              <a:t>Resources use presentation mode to click the hyperlinks</a:t>
            </a:r>
            <a:br>
              <a:rPr lang="en-US" sz="6200" i="1" dirty="0">
                <a:solidFill>
                  <a:schemeClr val="bg1">
                    <a:lumMod val="50000"/>
                  </a:schemeClr>
                </a:solidFill>
              </a:rPr>
            </a:br>
            <a:endParaRPr lang="en-US" sz="6200" i="1" dirty="0">
              <a:solidFill>
                <a:schemeClr val="bg1">
                  <a:lumMod val="50000"/>
                </a:schemeClr>
              </a:solidFill>
            </a:endParaRPr>
          </a:p>
          <a:p>
            <a:pPr marL="244707" lvl="1" defTabSz="665641">
              <a:spcBef>
                <a:spcPts val="0"/>
              </a:spcBef>
              <a:spcAft>
                <a:spcPts val="600"/>
              </a:spcAft>
            </a:pPr>
            <a:r>
              <a:rPr lang="en-US" sz="6200" dirty="0">
                <a:solidFill>
                  <a:schemeClr val="tx1"/>
                </a:solidFill>
                <a:ea typeface="+mn-ea"/>
                <a:hlinkClick r:id="rId4">
                  <a:extLst>
                    <a:ext uri="{A12FA001-AC4F-418D-AE19-62706E023703}">
                      <ahyp:hlinkClr xmlns:ahyp="http://schemas.microsoft.com/office/drawing/2018/hyperlinkcolor" val="tx"/>
                    </a:ext>
                  </a:extLst>
                </a:hlinkClick>
              </a:rPr>
              <a:t>Community.PowerBI.com</a:t>
            </a:r>
            <a:r>
              <a:rPr lang="en-US" sz="6200" dirty="0">
                <a:solidFill>
                  <a:schemeClr val="tx1"/>
                </a:solidFill>
                <a:ea typeface="+mn-ea"/>
              </a:rPr>
              <a:t> – Community Forum</a:t>
            </a:r>
          </a:p>
          <a:p>
            <a:pPr marL="244707" lvl="1" defTabSz="665641">
              <a:spcBef>
                <a:spcPts val="0"/>
              </a:spcBef>
              <a:spcAft>
                <a:spcPts val="600"/>
              </a:spcAft>
            </a:pPr>
            <a:r>
              <a:rPr lang="en-US" sz="6200" dirty="0">
                <a:solidFill>
                  <a:schemeClr val="tx1"/>
                </a:solidFill>
                <a:ea typeface="+mn-ea"/>
                <a:hlinkClick r:id="rId5">
                  <a:extLst>
                    <a:ext uri="{A12FA001-AC4F-418D-AE19-62706E023703}">
                      <ahyp:hlinkClr xmlns:ahyp="http://schemas.microsoft.com/office/drawing/2018/hyperlinkcolor" val="tx"/>
                    </a:ext>
                  </a:extLst>
                </a:hlinkClick>
              </a:rPr>
              <a:t>Data Stories Gallery </a:t>
            </a:r>
            <a:r>
              <a:rPr lang="en-US" sz="6200" dirty="0">
                <a:solidFill>
                  <a:schemeClr val="tx1"/>
                </a:solidFill>
                <a:ea typeface="+mn-ea"/>
              </a:rPr>
              <a:t>– Get inspired with Data Stories by other Power BI users</a:t>
            </a:r>
          </a:p>
          <a:p>
            <a:pPr marL="244707" lvl="1" defTabSz="665641">
              <a:spcBef>
                <a:spcPts val="0"/>
              </a:spcBef>
              <a:spcAft>
                <a:spcPts val="600"/>
              </a:spcAft>
            </a:pPr>
            <a:r>
              <a:rPr lang="en-US" sz="6200" dirty="0">
                <a:solidFill>
                  <a:schemeClr val="tx1"/>
                </a:solidFill>
                <a:ea typeface="+mn-ea"/>
                <a:hlinkClick r:id="rId6">
                  <a:extLst>
                    <a:ext uri="{A12FA001-AC4F-418D-AE19-62706E023703}">
                      <ahyp:hlinkClr xmlns:ahyp="http://schemas.microsoft.com/office/drawing/2018/hyperlinkcolor" val="tx"/>
                    </a:ext>
                  </a:extLst>
                </a:hlinkClick>
              </a:rPr>
              <a:t>R-Visuals Gallery </a:t>
            </a:r>
            <a:r>
              <a:rPr lang="en-US" sz="6200" dirty="0">
                <a:solidFill>
                  <a:schemeClr val="tx1"/>
                </a:solidFill>
                <a:ea typeface="+mn-ea"/>
              </a:rPr>
              <a:t>– Get inspired by others use of R for analyzing their data</a:t>
            </a:r>
          </a:p>
          <a:p>
            <a:pPr marL="244707" lvl="1" defTabSz="665641">
              <a:spcBef>
                <a:spcPts val="0"/>
              </a:spcBef>
              <a:spcAft>
                <a:spcPts val="600"/>
              </a:spcAft>
            </a:pPr>
            <a:r>
              <a:rPr lang="en-US" sz="6200" dirty="0">
                <a:solidFill>
                  <a:schemeClr val="tx1"/>
                </a:solidFill>
                <a:ea typeface="+mn-ea"/>
                <a:hlinkClick r:id="rId7">
                  <a:extLst>
                    <a:ext uri="{A12FA001-AC4F-418D-AE19-62706E023703}">
                      <ahyp:hlinkClr xmlns:ahyp="http://schemas.microsoft.com/office/drawing/2018/hyperlinkcolor" val="tx"/>
                    </a:ext>
                  </a:extLst>
                </a:hlinkClick>
              </a:rPr>
              <a:t>Visuals.PowerBI.com</a:t>
            </a:r>
            <a:r>
              <a:rPr lang="en-US" sz="6200" dirty="0">
                <a:solidFill>
                  <a:schemeClr val="tx1"/>
                </a:solidFill>
                <a:ea typeface="+mn-ea"/>
              </a:rPr>
              <a:t> – Custom PBI visuals and R visuals you can download and use in your story</a:t>
            </a:r>
            <a:br>
              <a:rPr lang="en-US" sz="6200" dirty="0">
                <a:solidFill>
                  <a:schemeClr val="tx1"/>
                </a:solidFill>
                <a:ea typeface="+mn-ea"/>
              </a:rPr>
            </a:br>
            <a:endParaRPr lang="en-US" sz="6200" dirty="0">
              <a:solidFill>
                <a:schemeClr val="tx1"/>
              </a:solidFill>
              <a:ea typeface="+mn-ea"/>
            </a:endParaRPr>
          </a:p>
          <a:p>
            <a:pPr marL="244707" lvl="1" defTabSz="665641">
              <a:spcBef>
                <a:spcPts val="0"/>
              </a:spcBef>
              <a:spcAft>
                <a:spcPts val="600"/>
              </a:spcAft>
            </a:pPr>
            <a:r>
              <a:rPr lang="en-US" sz="6200" dirty="0">
                <a:solidFill>
                  <a:schemeClr val="tx1"/>
                </a:solidFill>
                <a:ea typeface="+mn-ea"/>
                <a:hlinkClick r:id="rId8">
                  <a:extLst>
                    <a:ext uri="{A12FA001-AC4F-418D-AE19-62706E023703}">
                      <ahyp:hlinkClr xmlns:ahyp="http://schemas.microsoft.com/office/drawing/2018/hyperlinkcolor" val="tx"/>
                    </a:ext>
                  </a:extLst>
                </a:hlinkClick>
              </a:rPr>
              <a:t>Power BI Blog </a:t>
            </a:r>
            <a:r>
              <a:rPr lang="en-US" sz="6200" dirty="0">
                <a:solidFill>
                  <a:schemeClr val="tx1"/>
                </a:solidFill>
                <a:ea typeface="+mn-ea"/>
              </a:rPr>
              <a:t>- weekly updates</a:t>
            </a:r>
            <a:br>
              <a:rPr lang="en-US" sz="6200" dirty="0">
                <a:solidFill>
                  <a:schemeClr val="tx1"/>
                </a:solidFill>
                <a:ea typeface="+mn-ea"/>
              </a:rPr>
            </a:br>
            <a:endParaRPr lang="en-US" sz="6200" dirty="0">
              <a:solidFill>
                <a:schemeClr val="tx1"/>
              </a:solidFill>
              <a:ea typeface="+mn-ea"/>
            </a:endParaRPr>
          </a:p>
          <a:p>
            <a:pPr marL="244707" lvl="1" defTabSz="665641">
              <a:spcBef>
                <a:spcPts val="0"/>
              </a:spcBef>
              <a:spcAft>
                <a:spcPts val="600"/>
              </a:spcAft>
            </a:pPr>
            <a:r>
              <a:rPr lang="en-US" sz="6200" dirty="0">
                <a:solidFill>
                  <a:schemeClr val="tx1"/>
                </a:solidFill>
                <a:ea typeface="+mn-ea"/>
                <a:hlinkClick r:id="rId9">
                  <a:extLst>
                    <a:ext uri="{A12FA001-AC4F-418D-AE19-62706E023703}">
                      <ahyp:hlinkClr xmlns:ahyp="http://schemas.microsoft.com/office/drawing/2018/hyperlinkcolor" val="tx"/>
                    </a:ext>
                  </a:extLst>
                </a:hlinkClick>
              </a:rPr>
              <a:t>User Voice for Power BI </a:t>
            </a:r>
            <a:r>
              <a:rPr lang="en-US" sz="6200" dirty="0">
                <a:solidFill>
                  <a:schemeClr val="tx1"/>
                </a:solidFill>
                <a:ea typeface="+mn-ea"/>
                <a:hlinkClick r:id="rId10">
                  <a:extLst>
                    <a:ext uri="{A12FA001-AC4F-418D-AE19-62706E023703}">
                      <ahyp:hlinkClr xmlns:ahyp="http://schemas.microsoft.com/office/drawing/2018/hyperlinkcolor" val="tx"/>
                    </a:ext>
                  </a:extLst>
                </a:hlinkClick>
              </a:rPr>
              <a:t>–</a:t>
            </a:r>
            <a:r>
              <a:rPr lang="en-US" sz="6200" dirty="0">
                <a:solidFill>
                  <a:schemeClr val="tx1"/>
                </a:solidFill>
                <a:ea typeface="+mn-ea"/>
              </a:rPr>
              <a:t> Vote on (or submit) your favorite new ideas for Power BI</a:t>
            </a:r>
            <a:endParaRPr lang="en-US" sz="6200" dirty="0">
              <a:solidFill>
                <a:schemeClr val="tx1"/>
              </a:solidFill>
              <a:ea typeface="+mn-ea"/>
              <a:hlinkClick r:id="rId10">
                <a:extLst>
                  <a:ext uri="{A12FA001-AC4F-418D-AE19-62706E023703}">
                    <ahyp:hlinkClr xmlns:ahyp="http://schemas.microsoft.com/office/drawing/2018/hyperlinkcolor" val="tx"/>
                  </a:ext>
                </a:extLst>
              </a:hlinkClick>
            </a:endParaRPr>
          </a:p>
          <a:p>
            <a:pPr marL="244707" lvl="1" defTabSz="665641">
              <a:spcBef>
                <a:spcPts val="0"/>
              </a:spcBef>
              <a:spcAft>
                <a:spcPts val="600"/>
              </a:spcAft>
            </a:pPr>
            <a:r>
              <a:rPr lang="en-US" sz="6200" dirty="0" err="1">
                <a:solidFill>
                  <a:schemeClr val="tx1"/>
                </a:solidFill>
                <a:ea typeface="+mn-ea"/>
                <a:hlinkClick r:id="rId10">
                  <a:extLst>
                    <a:ext uri="{A12FA001-AC4F-418D-AE19-62706E023703}">
                      <ahyp:hlinkClr xmlns:ahyp="http://schemas.microsoft.com/office/drawing/2018/hyperlinkcolor" val="tx"/>
                    </a:ext>
                  </a:extLst>
                </a:hlinkClick>
              </a:rPr>
              <a:t>Issues.PowerBI.Com</a:t>
            </a:r>
            <a:r>
              <a:rPr lang="en-US" sz="6200" dirty="0">
                <a:solidFill>
                  <a:schemeClr val="tx1"/>
                </a:solidFill>
                <a:ea typeface="+mn-ea"/>
              </a:rPr>
              <a:t> – log issues with the community</a:t>
            </a:r>
          </a:p>
          <a:p>
            <a:pPr marL="1076788" lvl="1" indent="-832081" defTabSz="665641">
              <a:spcBef>
                <a:spcPts val="0"/>
              </a:spcBef>
              <a:spcAft>
                <a:spcPts val="600"/>
              </a:spcAft>
              <a:buFont typeface="Wingdings" panose="05000000000000000000" pitchFamily="2" charset="2"/>
              <a:buChar char="Ø"/>
            </a:pPr>
            <a:endParaRPr lang="en-US" sz="6200" dirty="0">
              <a:solidFill>
                <a:schemeClr val="tx1"/>
              </a:solidFill>
              <a:ea typeface="+mn-ea"/>
            </a:endParaRPr>
          </a:p>
          <a:p>
            <a:pPr marL="244707" lvl="1" defTabSz="665641">
              <a:spcBef>
                <a:spcPts val="0"/>
              </a:spcBef>
              <a:spcAft>
                <a:spcPts val="600"/>
              </a:spcAft>
            </a:pPr>
            <a:r>
              <a:rPr lang="en-US" sz="6200" dirty="0">
                <a:solidFill>
                  <a:schemeClr val="tx1"/>
                </a:solidFill>
                <a:ea typeface="+mn-ea"/>
                <a:hlinkClick r:id="rId11">
                  <a:extLst>
                    <a:ext uri="{A12FA001-AC4F-418D-AE19-62706E023703}">
                      <ahyp:hlinkClr xmlns:ahyp="http://schemas.microsoft.com/office/drawing/2018/hyperlinkcolor" val="tx"/>
                    </a:ext>
                  </a:extLst>
                </a:hlinkClick>
              </a:rPr>
              <a:t>Guided Learning</a:t>
            </a:r>
            <a:r>
              <a:rPr lang="en-US" sz="6200" dirty="0">
                <a:solidFill>
                  <a:schemeClr val="tx1"/>
                </a:solidFill>
                <a:ea typeface="+mn-ea"/>
              </a:rPr>
              <a:t> Self Service Power BI training</a:t>
            </a:r>
            <a:br>
              <a:rPr lang="en-US" sz="6200" dirty="0">
                <a:solidFill>
                  <a:schemeClr val="tx1"/>
                </a:solidFill>
                <a:ea typeface="+mn-ea"/>
              </a:rPr>
            </a:br>
            <a:r>
              <a:rPr lang="en-US" sz="6200" dirty="0">
                <a:solidFill>
                  <a:schemeClr val="tx1"/>
                </a:solidFill>
                <a:ea typeface="+mn-ea"/>
                <a:hlinkClick r:id="rId12">
                  <a:extLst>
                    <a:ext uri="{A12FA001-AC4F-418D-AE19-62706E023703}">
                      <ahyp:hlinkClr xmlns:ahyp="http://schemas.microsoft.com/office/drawing/2018/hyperlinkcolor" val="tx"/>
                    </a:ext>
                  </a:extLst>
                </a:hlinkClick>
              </a:rPr>
              <a:t>DAX Formula Language </a:t>
            </a:r>
            <a:r>
              <a:rPr lang="en-US" sz="6200" dirty="0">
                <a:solidFill>
                  <a:schemeClr val="tx1"/>
                </a:solidFill>
                <a:ea typeface="+mn-ea"/>
              </a:rPr>
              <a:t>– syntax for DAX</a:t>
            </a:r>
          </a:p>
          <a:p>
            <a:pPr marL="244707" lvl="1" defTabSz="665641">
              <a:lnSpc>
                <a:spcPct val="120000"/>
              </a:lnSpc>
              <a:spcBef>
                <a:spcPts val="0"/>
              </a:spcBef>
              <a:spcAft>
                <a:spcPts val="600"/>
              </a:spcAft>
            </a:pPr>
            <a:r>
              <a:rPr lang="en-US" sz="6200" dirty="0">
                <a:solidFill>
                  <a:schemeClr val="tx1"/>
                </a:solidFill>
                <a:ea typeface="+mn-ea"/>
                <a:hlinkClick r:id="rId13">
                  <a:extLst>
                    <a:ext uri="{A12FA001-AC4F-418D-AE19-62706E023703}">
                      <ahyp:hlinkClr xmlns:ahyp="http://schemas.microsoft.com/office/drawing/2018/hyperlinkcolor" val="tx"/>
                    </a:ext>
                  </a:extLst>
                </a:hlinkClick>
              </a:rPr>
              <a:t>DAX Patterns </a:t>
            </a:r>
            <a:r>
              <a:rPr lang="en-US" sz="6200" dirty="0">
                <a:solidFill>
                  <a:schemeClr val="tx1"/>
                </a:solidFill>
                <a:ea typeface="+mn-ea"/>
              </a:rPr>
              <a:t>– Great website to learn new patterns for the DAX Language</a:t>
            </a:r>
            <a:endParaRPr lang="en-US" sz="6200" dirty="0">
              <a:solidFill>
                <a:schemeClr val="tx1"/>
              </a:solidFill>
              <a:ea typeface="+mn-ea"/>
              <a:hlinkClick r:id="rId14">
                <a:extLst>
                  <a:ext uri="{A12FA001-AC4F-418D-AE19-62706E023703}">
                    <ahyp:hlinkClr xmlns:ahyp="http://schemas.microsoft.com/office/drawing/2018/hyperlinkcolor" val="tx"/>
                  </a:ext>
                </a:extLst>
              </a:hlinkClick>
            </a:endParaRPr>
          </a:p>
          <a:p>
            <a:pPr marL="244707" lvl="1" defTabSz="665641">
              <a:lnSpc>
                <a:spcPct val="120000"/>
              </a:lnSpc>
              <a:spcBef>
                <a:spcPts val="0"/>
              </a:spcBef>
              <a:spcAft>
                <a:spcPts val="600"/>
              </a:spcAft>
            </a:pPr>
            <a:r>
              <a:rPr lang="en-US" sz="6200" dirty="0">
                <a:solidFill>
                  <a:schemeClr val="tx1"/>
                </a:solidFill>
                <a:ea typeface="+mn-ea"/>
                <a:hlinkClick r:id="rId14">
                  <a:extLst>
                    <a:ext uri="{A12FA001-AC4F-418D-AE19-62706E023703}">
                      <ahyp:hlinkClr xmlns:ahyp="http://schemas.microsoft.com/office/drawing/2018/hyperlinkcolor" val="tx"/>
                    </a:ext>
                  </a:extLst>
                </a:hlinkClick>
              </a:rPr>
              <a:t>Power Query Formula Language </a:t>
            </a:r>
            <a:r>
              <a:rPr lang="en-US" sz="6200" dirty="0">
                <a:solidFill>
                  <a:schemeClr val="tx1"/>
                </a:solidFill>
                <a:ea typeface="+mn-ea"/>
              </a:rPr>
              <a:t>– syntax for the “Query” language</a:t>
            </a:r>
            <a:endParaRPr lang="en-US" sz="6200" dirty="0">
              <a:solidFill>
                <a:schemeClr val="tx1"/>
              </a:solidFill>
              <a:ea typeface="+mn-ea"/>
              <a:hlinkClick r:id="rId15">
                <a:extLst>
                  <a:ext uri="{A12FA001-AC4F-418D-AE19-62706E023703}">
                    <ahyp:hlinkClr xmlns:ahyp="http://schemas.microsoft.com/office/drawing/2018/hyperlinkcolor" val="tx"/>
                  </a:ext>
                </a:extLst>
              </a:hlinkClick>
            </a:endParaRPr>
          </a:p>
          <a:p>
            <a:pPr marL="1076788" lvl="1" indent="-832081" defTabSz="665641">
              <a:lnSpc>
                <a:spcPct val="120000"/>
              </a:lnSpc>
              <a:spcBef>
                <a:spcPts val="0"/>
              </a:spcBef>
              <a:spcAft>
                <a:spcPts val="600"/>
              </a:spcAft>
              <a:buFont typeface="Wingdings" panose="05000000000000000000" pitchFamily="2" charset="2"/>
              <a:buChar char="Ø"/>
            </a:pPr>
            <a:endParaRPr lang="en-US" sz="6400" i="1" dirty="0"/>
          </a:p>
        </p:txBody>
      </p:sp>
      <p:sp>
        <p:nvSpPr>
          <p:cNvPr id="2" name="TextBox 1">
            <a:extLst>
              <a:ext uri="{FF2B5EF4-FFF2-40B4-BE49-F238E27FC236}">
                <a16:creationId xmlns:a16="http://schemas.microsoft.com/office/drawing/2014/main" id="{7F7E73ED-D509-4A93-B722-1B6E7B8BCBFE}"/>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321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p:txBody>
          <a:bodyPr>
            <a:normAutofit fontScale="90000"/>
          </a:bodyPr>
          <a:lstStyle/>
          <a:p>
            <a:r>
              <a:rPr lang="en-US" sz="8000" dirty="0"/>
              <a:t>Thank you!</a:t>
            </a:r>
            <a:br>
              <a:rPr lang="en-US" sz="8000" dirty="0"/>
            </a:br>
            <a:r>
              <a:rPr lang="en-US" sz="8000" dirty="0"/>
              <a:t>Please fill our survey:</a:t>
            </a:r>
            <a:br>
              <a:rPr lang="en-US" sz="8000" dirty="0"/>
            </a:br>
            <a:r>
              <a:rPr lang="en-US" sz="8000" dirty="0">
                <a:solidFill>
                  <a:schemeClr val="bg1"/>
                </a:solidFill>
                <a:hlinkClick r:id="rId3"/>
              </a:rPr>
              <a:t>https://aka.ms/PBIAdvanced</a:t>
            </a:r>
            <a:r>
              <a:rPr lang="en-US" sz="8000" dirty="0">
                <a:solidFill>
                  <a:schemeClr val="bg1"/>
                </a:solidFill>
              </a:rPr>
              <a:t> </a:t>
            </a:r>
            <a:br>
              <a:rPr lang="en-US" sz="8000" dirty="0">
                <a:solidFill>
                  <a:schemeClr val="bg1"/>
                </a:solidFill>
              </a:rPr>
            </a:br>
            <a:r>
              <a:rPr lang="en-US" sz="8000" dirty="0">
                <a:solidFill>
                  <a:schemeClr val="bg1"/>
                </a:solidFill>
              </a:rPr>
              <a:t>Select: Advanced Data Modeling</a:t>
            </a:r>
          </a:p>
        </p:txBody>
      </p:sp>
      <p:sp>
        <p:nvSpPr>
          <p:cNvPr id="5" name="Footer Placeholder 4">
            <a:extLst>
              <a:ext uri="{FF2B5EF4-FFF2-40B4-BE49-F238E27FC236}">
                <a16:creationId xmlns:a16="http://schemas.microsoft.com/office/drawing/2014/main" id="{C5957145-F8BB-4F4C-A602-EB35F14D2AF2}"/>
              </a:ext>
            </a:extLst>
          </p:cNvPr>
          <p:cNvSpPr>
            <a:spLocks noGrp="1"/>
          </p:cNvSpPr>
          <p:nvPr>
            <p:ph type="ftr" sz="quarter" idx="13"/>
          </p:nvPr>
        </p:nvSpPr>
        <p:spPr>
          <a:xfrm>
            <a:off x="9116122" y="6629400"/>
            <a:ext cx="4114800" cy="228600"/>
          </a:xfrm>
        </p:spPr>
        <p:txBody>
          <a:bodyPr/>
          <a:lstStyle/>
          <a:p>
            <a:r>
              <a:rPr lang="en-AU" dirty="0"/>
              <a:t>© 2020 Microsoft. All rights reserved. </a:t>
            </a:r>
          </a:p>
        </p:txBody>
      </p:sp>
    </p:spTree>
    <p:extLst>
      <p:ext uri="{BB962C8B-B14F-4D97-AF65-F5344CB8AC3E}">
        <p14:creationId xmlns:p14="http://schemas.microsoft.com/office/powerpoint/2010/main" val="414915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QUESTIONS?</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101807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APPENDIX</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160891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0865595"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ANSWERS Module 1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35228948-72E2-4AAF-A15D-3374499F1B30}"/>
              </a:ext>
            </a:extLst>
          </p:cNvPr>
          <p:cNvSpPr/>
          <p:nvPr/>
        </p:nvSpPr>
        <p:spPr>
          <a:xfrm>
            <a:off x="301105" y="1774088"/>
            <a:ext cx="11037454" cy="6030780"/>
          </a:xfrm>
          <a:prstGeom prst="rect">
            <a:avLst/>
          </a:prstGeom>
        </p:spPr>
        <p:txBody>
          <a:bodyPr wrap="square">
            <a:normAutofit/>
          </a:bodyPr>
          <a:lstStyle/>
          <a:p>
            <a:pPr marL="457200" indent="-457200">
              <a:lnSpc>
                <a:spcPct val="120000"/>
              </a:lnSpc>
              <a:buFont typeface="Arial" panose="020B0604020202020204" pitchFamily="34" charset="0"/>
              <a:buChar char="•"/>
            </a:pPr>
            <a:r>
              <a:rPr lang="en-US" sz="2000" dirty="0">
                <a:solidFill>
                  <a:schemeClr val="tx1">
                    <a:lumMod val="50000"/>
                  </a:schemeClr>
                </a:solidFill>
              </a:rPr>
              <a:t>What is a </a:t>
            </a:r>
            <a:r>
              <a:rPr lang="en-US" sz="2000" i="1" dirty="0">
                <a:solidFill>
                  <a:schemeClr val="tx1">
                    <a:lumMod val="50000"/>
                  </a:schemeClr>
                </a:solidFill>
              </a:rPr>
              <a:t>data model</a:t>
            </a:r>
            <a:r>
              <a:rPr lang="en-US" sz="2000" dirty="0">
                <a:solidFill>
                  <a:schemeClr val="tx1">
                    <a:lumMod val="50000"/>
                  </a:schemeClr>
                </a:solidFill>
              </a:rPr>
              <a:t> in the context of Power BI?</a:t>
            </a:r>
          </a:p>
          <a:p>
            <a:pPr marL="914400" lvl="1" indent="-457200">
              <a:lnSpc>
                <a:spcPct val="120000"/>
              </a:lnSpc>
              <a:buFont typeface="Arial" panose="020B0604020202020204" pitchFamily="34" charset="0"/>
              <a:buChar char="•"/>
            </a:pPr>
            <a:r>
              <a:rPr lang="en-US" sz="2000" i="1" dirty="0">
                <a:solidFill>
                  <a:schemeClr val="tx1">
                    <a:lumMod val="50000"/>
                  </a:schemeClr>
                </a:solidFill>
              </a:rPr>
              <a:t>A data model is a collection of tables and relationships</a:t>
            </a:r>
            <a:endParaRPr lang="en-US" sz="2000" dirty="0">
              <a:solidFill>
                <a:schemeClr val="tx1">
                  <a:lumMod val="50000"/>
                </a:schemeClr>
              </a:solidFill>
            </a:endParaRPr>
          </a:p>
          <a:p>
            <a:pPr marL="457200" indent="-457200">
              <a:lnSpc>
                <a:spcPct val="120000"/>
              </a:lnSpc>
              <a:buFont typeface="Arial" panose="020B0604020202020204" pitchFamily="34" charset="0"/>
              <a:buChar char="•"/>
            </a:pPr>
            <a:r>
              <a:rPr lang="en-US" sz="2000" dirty="0">
                <a:solidFill>
                  <a:schemeClr val="tx1">
                    <a:lumMod val="50000"/>
                  </a:schemeClr>
                </a:solidFill>
              </a:rPr>
              <a:t>What are some advantages of a star schema over a flat or denormalized model?</a:t>
            </a:r>
          </a:p>
          <a:p>
            <a:pPr marL="914400" lvl="1" indent="-457200">
              <a:lnSpc>
                <a:spcPct val="120000"/>
              </a:lnSpc>
              <a:buFont typeface="Arial" panose="020B0604020202020204" pitchFamily="34" charset="0"/>
              <a:buChar char="•"/>
            </a:pPr>
            <a:r>
              <a:rPr lang="en-US" sz="2000" i="1" dirty="0">
                <a:solidFill>
                  <a:schemeClr val="tx1">
                    <a:lumMod val="50000"/>
                  </a:schemeClr>
                </a:solidFill>
              </a:rPr>
              <a:t>Dimension tables save space by reducing the amount of data that needs to be repeated over and over in every row</a:t>
            </a:r>
          </a:p>
          <a:p>
            <a:pPr marL="914400" lvl="1" indent="-457200">
              <a:lnSpc>
                <a:spcPct val="120000"/>
              </a:lnSpc>
              <a:buFont typeface="Arial" panose="020B0604020202020204" pitchFamily="34" charset="0"/>
              <a:buChar char="•"/>
            </a:pPr>
            <a:r>
              <a:rPr lang="en-US" sz="2000" i="1" dirty="0">
                <a:solidFill>
                  <a:schemeClr val="tx1">
                    <a:lumMod val="50000"/>
                  </a:schemeClr>
                </a:solidFill>
              </a:rPr>
              <a:t>Relationships between tables can be leveraged for more complex measures</a:t>
            </a:r>
            <a:endParaRPr lang="en-US" sz="2000" dirty="0">
              <a:solidFill>
                <a:schemeClr val="tx1">
                  <a:lumMod val="50000"/>
                </a:schemeClr>
              </a:solidFill>
            </a:endParaRPr>
          </a:p>
          <a:p>
            <a:pPr marL="457200" indent="-457200">
              <a:lnSpc>
                <a:spcPct val="120000"/>
              </a:lnSpc>
              <a:buFont typeface="Arial" panose="020B0604020202020204" pitchFamily="34" charset="0"/>
              <a:buChar char="•"/>
            </a:pPr>
            <a:r>
              <a:rPr lang="en-US" sz="2000" dirty="0">
                <a:solidFill>
                  <a:schemeClr val="tx1">
                    <a:lumMod val="50000"/>
                  </a:schemeClr>
                </a:solidFill>
              </a:rPr>
              <a:t>How might you improve the performance of a Power BI model?</a:t>
            </a:r>
          </a:p>
          <a:p>
            <a:pPr marL="914400" lvl="1" indent="-457200">
              <a:lnSpc>
                <a:spcPct val="120000"/>
              </a:lnSpc>
              <a:buFont typeface="Arial" panose="020B0604020202020204" pitchFamily="34" charset="0"/>
              <a:buChar char="•"/>
            </a:pPr>
            <a:r>
              <a:rPr lang="en-US" sz="2000" i="1" dirty="0">
                <a:solidFill>
                  <a:schemeClr val="tx1">
                    <a:lumMod val="50000"/>
                  </a:schemeClr>
                </a:solidFill>
              </a:rPr>
              <a:t>Try using a star schema instead of a flat or denormalized model</a:t>
            </a:r>
          </a:p>
          <a:p>
            <a:pPr marL="914400" lvl="1" indent="-457200">
              <a:lnSpc>
                <a:spcPct val="120000"/>
              </a:lnSpc>
              <a:buFont typeface="Arial" panose="020B0604020202020204" pitchFamily="34" charset="0"/>
              <a:buChar char="•"/>
            </a:pPr>
            <a:r>
              <a:rPr lang="en-US" sz="2000" i="1" dirty="0">
                <a:solidFill>
                  <a:schemeClr val="tx1">
                    <a:lumMod val="50000"/>
                  </a:schemeClr>
                </a:solidFill>
              </a:rPr>
              <a:t>Remove unnecessary columns</a:t>
            </a:r>
          </a:p>
          <a:p>
            <a:pPr marL="914400" lvl="1" indent="-457200">
              <a:lnSpc>
                <a:spcPct val="120000"/>
              </a:lnSpc>
              <a:buFont typeface="Arial" panose="020B0604020202020204" pitchFamily="34" charset="0"/>
              <a:buChar char="•"/>
            </a:pPr>
            <a:r>
              <a:rPr lang="en-US" sz="2000" i="1" dirty="0">
                <a:solidFill>
                  <a:schemeClr val="tx1">
                    <a:lumMod val="50000"/>
                  </a:schemeClr>
                </a:solidFill>
              </a:rPr>
              <a:t>Set appropriate data types</a:t>
            </a:r>
            <a:endParaRPr lang="en-US" sz="2000" dirty="0">
              <a:solidFill>
                <a:schemeClr val="tx1">
                  <a:lumMod val="50000"/>
                </a:schemeClr>
              </a:solidFill>
            </a:endParaRPr>
          </a:p>
          <a:p>
            <a:pPr marL="457200" indent="-457200">
              <a:lnSpc>
                <a:spcPct val="120000"/>
              </a:lnSpc>
              <a:buFont typeface="Arial" panose="020B0604020202020204" pitchFamily="34" charset="0"/>
              <a:buChar char="•"/>
            </a:pPr>
            <a:r>
              <a:rPr lang="en-US" sz="2000" dirty="0">
                <a:solidFill>
                  <a:schemeClr val="tx1">
                    <a:lumMod val="50000"/>
                  </a:schemeClr>
                </a:solidFill>
              </a:rPr>
              <a:t>How does Power BI store DateTime information? What are some consequences of this?</a:t>
            </a:r>
          </a:p>
          <a:p>
            <a:pPr marL="914400" lvl="1" indent="-457200">
              <a:lnSpc>
                <a:spcPct val="120000"/>
              </a:lnSpc>
              <a:buFont typeface="Arial" panose="020B0604020202020204" pitchFamily="34" charset="0"/>
              <a:buChar char="•"/>
            </a:pPr>
            <a:r>
              <a:rPr lang="en-US" sz="2000" i="1" dirty="0">
                <a:solidFill>
                  <a:schemeClr val="tx1">
                    <a:lumMod val="50000"/>
                  </a:schemeClr>
                </a:solidFill>
              </a:rPr>
              <a:t>DateTime information is stored as a floating-point decimal number. This means that </a:t>
            </a:r>
            <a:r>
              <a:rPr lang="en-US" sz="2000" i="1" dirty="0" err="1">
                <a:solidFill>
                  <a:schemeClr val="tx1">
                    <a:lumMod val="50000"/>
                  </a:schemeClr>
                </a:solidFill>
              </a:rPr>
              <a:t>datetimes</a:t>
            </a:r>
            <a:r>
              <a:rPr lang="en-US" sz="2000" i="1" dirty="0">
                <a:solidFill>
                  <a:schemeClr val="tx1">
                    <a:lumMod val="50000"/>
                  </a:schemeClr>
                </a:solidFill>
              </a:rPr>
              <a:t> are very precise but not very efficient to store.</a:t>
            </a:r>
          </a:p>
        </p:txBody>
      </p:sp>
      <p:sp>
        <p:nvSpPr>
          <p:cNvPr id="3" name="TextBox 2">
            <a:extLst>
              <a:ext uri="{FF2B5EF4-FFF2-40B4-BE49-F238E27FC236}">
                <a16:creationId xmlns:a16="http://schemas.microsoft.com/office/drawing/2014/main" id="{0F7571A7-A94F-440F-ADBE-910237BD426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1265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1406615"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ANSWERS Module 2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74546750-5E6A-4952-AED2-50046D9FFEAD}"/>
              </a:ext>
            </a:extLst>
          </p:cNvPr>
          <p:cNvSpPr txBox="1"/>
          <p:nvPr/>
        </p:nvSpPr>
        <p:spPr>
          <a:xfrm>
            <a:off x="312421" y="1971332"/>
            <a:ext cx="10617758" cy="5775387"/>
          </a:xfrm>
          <a:prstGeom prst="rect">
            <a:avLst/>
          </a:prstGeom>
          <a:noFill/>
        </p:spPr>
        <p:txBody>
          <a:bodyPr wrap="square" lIns="182880" tIns="146304" rIns="182880" bIns="146304" rtlCol="0">
            <a:normAutofit/>
          </a:bodyPr>
          <a:lstStyle/>
          <a:p>
            <a:pPr marL="457200" indent="-457200">
              <a:lnSpc>
                <a:spcPct val="120000"/>
              </a:lnSpc>
              <a:spcAft>
                <a:spcPts val="1800"/>
              </a:spcAft>
              <a:buFont typeface="Arial" panose="020B0604020202020204" pitchFamily="34" charset="0"/>
              <a:buChar char="•"/>
            </a:pPr>
            <a:r>
              <a:rPr lang="en-US" sz="2400" dirty="0">
                <a:solidFill>
                  <a:schemeClr val="tx1">
                    <a:lumMod val="50000"/>
                  </a:schemeClr>
                </a:solidFill>
              </a:rPr>
              <a:t>Which of these help with compression of data and performance?</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All of the listed options help with compression of data and performance.</a:t>
            </a:r>
          </a:p>
        </p:txBody>
      </p:sp>
      <p:sp>
        <p:nvSpPr>
          <p:cNvPr id="3" name="TextBox 2">
            <a:extLst>
              <a:ext uri="{FF2B5EF4-FFF2-40B4-BE49-F238E27FC236}">
                <a16:creationId xmlns:a16="http://schemas.microsoft.com/office/drawing/2014/main" id="{AF8BBC4B-651E-4766-8FDF-3B60D586981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4000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1269455"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ANSWERS Module 3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B38FEAC8-1BA7-47E9-A440-2E92D5114888}"/>
              </a:ext>
            </a:extLst>
          </p:cNvPr>
          <p:cNvSpPr txBox="1"/>
          <p:nvPr/>
        </p:nvSpPr>
        <p:spPr>
          <a:xfrm>
            <a:off x="385522" y="1971332"/>
            <a:ext cx="10617758" cy="5775387"/>
          </a:xfrm>
          <a:prstGeom prst="rect">
            <a:avLst/>
          </a:prstGeom>
          <a:noFill/>
        </p:spPr>
        <p:txBody>
          <a:bodyPr wrap="square" lIns="182880" tIns="146304" rIns="182880" bIns="146304" rtlCol="0">
            <a:normAutofit/>
          </a:bodyPr>
          <a:lstStyle/>
          <a:p>
            <a:pPr marL="457200" indent="-457200">
              <a:lnSpc>
                <a:spcPct val="90000"/>
              </a:lnSpc>
              <a:buFont typeface="Arial" panose="020B0604020202020204" pitchFamily="34" charset="0"/>
              <a:buChar char="•"/>
            </a:pPr>
            <a:r>
              <a:rPr lang="en-US" sz="2000" dirty="0">
                <a:gradFill>
                  <a:gsLst>
                    <a:gs pos="2917">
                      <a:schemeClr val="tx1"/>
                    </a:gs>
                    <a:gs pos="30000">
                      <a:schemeClr val="tx1"/>
                    </a:gs>
                  </a:gsLst>
                  <a:lin ang="5400000" scaled="0"/>
                </a:gradFill>
              </a:rPr>
              <a:t>When is Calculated Column Evaluated?</a:t>
            </a:r>
          </a:p>
          <a:p>
            <a:pPr marL="914400" lvl="1" indent="-457200">
              <a:lnSpc>
                <a:spcPct val="90000"/>
              </a:lnSpc>
              <a:buFont typeface="Arial" panose="020B0604020202020204" pitchFamily="34" charset="0"/>
              <a:buChar char="•"/>
            </a:pPr>
            <a:r>
              <a:rPr lang="en-US" sz="2000" i="1" dirty="0">
                <a:gradFill>
                  <a:gsLst>
                    <a:gs pos="2917">
                      <a:schemeClr val="tx1"/>
                    </a:gs>
                    <a:gs pos="30000">
                      <a:schemeClr val="tx1"/>
                    </a:gs>
                  </a:gsLst>
                  <a:lin ang="5400000" scaled="0"/>
                </a:gradFill>
              </a:rPr>
              <a:t>At the time of data load/data refresh.</a:t>
            </a:r>
          </a:p>
          <a:p>
            <a:pPr marL="457200" indent="-457200">
              <a:lnSpc>
                <a:spcPct val="90000"/>
              </a:lnSpc>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000" dirty="0">
                <a:gradFill>
                  <a:gsLst>
                    <a:gs pos="2917">
                      <a:schemeClr val="tx1"/>
                    </a:gs>
                    <a:gs pos="30000">
                      <a:schemeClr val="tx1"/>
                    </a:gs>
                  </a:gsLst>
                  <a:lin ang="5400000" scaled="0"/>
                </a:gradFill>
              </a:rPr>
              <a:t>What is Default Summarization?</a:t>
            </a:r>
          </a:p>
          <a:p>
            <a:pPr marL="914400" lvl="1" indent="-457200">
              <a:lnSpc>
                <a:spcPct val="90000"/>
              </a:lnSpc>
              <a:buFont typeface="Arial" panose="020B0604020202020204" pitchFamily="34" charset="0"/>
              <a:buChar char="•"/>
            </a:pPr>
            <a:r>
              <a:rPr lang="en-US" sz="2000" i="1" dirty="0">
                <a:gradFill>
                  <a:gsLst>
                    <a:gs pos="2917">
                      <a:schemeClr val="tx1"/>
                    </a:gs>
                    <a:gs pos="30000">
                      <a:schemeClr val="tx1"/>
                    </a:gs>
                  </a:gsLst>
                  <a:lin ang="5400000" scaled="0"/>
                </a:gradFill>
              </a:rPr>
              <a:t>A default summarization is an implicit measure created in the background when you put a numeric field on a visualization. The function used (sum/max/min/</a:t>
            </a:r>
            <a:r>
              <a:rPr lang="en-US" sz="2000" i="1" dirty="0" err="1">
                <a:gradFill>
                  <a:gsLst>
                    <a:gs pos="2917">
                      <a:schemeClr val="tx1"/>
                    </a:gs>
                    <a:gs pos="30000">
                      <a:schemeClr val="tx1"/>
                    </a:gs>
                  </a:gsLst>
                  <a:lin ang="5400000" scaled="0"/>
                </a:gradFill>
              </a:rPr>
              <a:t>avg</a:t>
            </a:r>
            <a:r>
              <a:rPr lang="en-US" sz="2000" i="1" dirty="0">
                <a:gradFill>
                  <a:gsLst>
                    <a:gs pos="2917">
                      <a:schemeClr val="tx1"/>
                    </a:gs>
                    <a:gs pos="30000">
                      <a:schemeClr val="tx1"/>
                    </a:gs>
                  </a:gsLst>
                  <a:lin ang="5400000" scaled="0"/>
                </a:gradFill>
              </a:rPr>
              <a:t>/…) is based on the numeric field’s default summarization setting. </a:t>
            </a:r>
          </a:p>
          <a:p>
            <a:pPr marL="457200" indent="-457200">
              <a:lnSpc>
                <a:spcPct val="90000"/>
              </a:lnSpc>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000" dirty="0">
                <a:gradFill>
                  <a:gsLst>
                    <a:gs pos="2917">
                      <a:schemeClr val="tx1"/>
                    </a:gs>
                    <a:gs pos="30000">
                      <a:schemeClr val="tx1"/>
                    </a:gs>
                  </a:gsLst>
                  <a:lin ang="5400000" scaled="0"/>
                </a:gradFill>
              </a:rPr>
              <a:t>When is a Measure Evaluated?</a:t>
            </a:r>
          </a:p>
          <a:p>
            <a:pPr marL="914400" lvl="1" indent="-457200">
              <a:lnSpc>
                <a:spcPct val="90000"/>
              </a:lnSpc>
              <a:buFont typeface="Arial" panose="020B0604020202020204" pitchFamily="34" charset="0"/>
              <a:buChar char="•"/>
            </a:pPr>
            <a:r>
              <a:rPr lang="en-US" sz="2000" i="1" dirty="0">
                <a:gradFill>
                  <a:gsLst>
                    <a:gs pos="2917">
                      <a:schemeClr val="tx1"/>
                    </a:gs>
                    <a:gs pos="30000">
                      <a:schemeClr val="tx1"/>
                    </a:gs>
                  </a:gsLst>
                  <a:lin ang="5400000" scaled="0"/>
                </a:gradFill>
              </a:rPr>
              <a:t>At render time.</a:t>
            </a:r>
          </a:p>
          <a:p>
            <a:pPr marL="457200" indent="-457200">
              <a:lnSpc>
                <a:spcPct val="90000"/>
              </a:lnSpc>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000" dirty="0">
                <a:gradFill>
                  <a:gsLst>
                    <a:gs pos="2917">
                      <a:schemeClr val="tx1"/>
                    </a:gs>
                    <a:gs pos="30000">
                      <a:schemeClr val="tx1"/>
                    </a:gs>
                  </a:gsLst>
                  <a:lin ang="5400000" scaled="0"/>
                </a:gradFill>
              </a:rPr>
              <a:t>When to use Measures and Calculated Columns?</a:t>
            </a:r>
          </a:p>
          <a:p>
            <a:pPr marL="914400" lvl="1" indent="-457200">
              <a:lnSpc>
                <a:spcPct val="90000"/>
              </a:lnSpc>
              <a:buFont typeface="Arial" panose="020B0604020202020204" pitchFamily="34" charset="0"/>
              <a:buChar char="•"/>
            </a:pPr>
            <a:r>
              <a:rPr lang="en-US" sz="2000" i="1" dirty="0">
                <a:gradFill>
                  <a:gsLst>
                    <a:gs pos="2917">
                      <a:schemeClr val="tx1"/>
                    </a:gs>
                    <a:gs pos="30000">
                      <a:schemeClr val="tx1"/>
                    </a:gs>
                  </a:gsLst>
                  <a:lin ang="5400000" scaled="0"/>
                </a:gradFill>
              </a:rPr>
              <a:t>It depends </a:t>
            </a:r>
            <a:r>
              <a:rPr lang="en-US" sz="2000" i="1" dirty="0">
                <a:gradFill>
                  <a:gsLst>
                    <a:gs pos="2917">
                      <a:schemeClr val="tx1"/>
                    </a:gs>
                    <a:gs pos="30000">
                      <a:schemeClr val="tx1"/>
                    </a:gs>
                  </a:gsLst>
                  <a:lin ang="5400000" scaled="0"/>
                </a:gradFill>
                <a:sym typeface="Wingdings" panose="05000000000000000000" pitchFamily="2" charset="2"/>
              </a:rPr>
              <a:t>. Calculated columns are useful when each row of data should be independently considered (although measures can do this too!) and the result won’t change until the next data refresh. Measures should be used everywhere else.</a:t>
            </a:r>
            <a:endParaRPr lang="en-US" sz="2000" i="1"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715CF751-2C2C-4B55-A537-6756701C6724}"/>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2722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Star Schema</a:t>
            </a:r>
          </a:p>
        </p:txBody>
      </p:sp>
      <p:sp>
        <p:nvSpPr>
          <p:cNvPr id="2" name="Rectangle 1">
            <a:extLst>
              <a:ext uri="{FF2B5EF4-FFF2-40B4-BE49-F238E27FC236}">
                <a16:creationId xmlns:a16="http://schemas.microsoft.com/office/drawing/2014/main" id="{3E5BFB74-2361-46DC-B836-417B3219200F}"/>
              </a:ext>
            </a:extLst>
          </p:cNvPr>
          <p:cNvSpPr/>
          <p:nvPr/>
        </p:nvSpPr>
        <p:spPr>
          <a:xfrm>
            <a:off x="7955280" y="2110651"/>
            <a:ext cx="4236720" cy="4062651"/>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the middle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Looks like a ‘Star’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Fact table is the “Many” side of the (one to many) relationship</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
        <p:nvSpPr>
          <p:cNvPr id="3" name="Flowchart: Off-page Connector 2">
            <a:extLst>
              <a:ext uri="{FF2B5EF4-FFF2-40B4-BE49-F238E27FC236}">
                <a16:creationId xmlns:a16="http://schemas.microsoft.com/office/drawing/2014/main" id="{374A1534-22DB-46C1-9841-E1347885A1A5}"/>
              </a:ext>
            </a:extLst>
          </p:cNvPr>
          <p:cNvSpPr/>
          <p:nvPr/>
        </p:nvSpPr>
        <p:spPr bwMode="auto">
          <a:xfrm>
            <a:off x="6712916"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4" name="Flowchart: Off-page Connector 3">
            <a:extLst>
              <a:ext uri="{FF2B5EF4-FFF2-40B4-BE49-F238E27FC236}">
                <a16:creationId xmlns:a16="http://schemas.microsoft.com/office/drawing/2014/main" id="{6FD864AC-A0EF-48D9-A99A-06FD096CC3E7}"/>
              </a:ext>
            </a:extLst>
          </p:cNvPr>
          <p:cNvSpPr/>
          <p:nvPr/>
        </p:nvSpPr>
        <p:spPr bwMode="auto">
          <a:xfrm>
            <a:off x="3348097" y="2110651"/>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2" name="Flowchart: Off-page Connector 11">
            <a:extLst>
              <a:ext uri="{FF2B5EF4-FFF2-40B4-BE49-F238E27FC236}">
                <a16:creationId xmlns:a16="http://schemas.microsoft.com/office/drawing/2014/main" id="{394ABFAF-9EFA-4952-96D8-B727117007B7}"/>
              </a:ext>
            </a:extLst>
          </p:cNvPr>
          <p:cNvSpPr/>
          <p:nvPr/>
        </p:nvSpPr>
        <p:spPr bwMode="auto">
          <a:xfrm>
            <a:off x="795458"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4" name="Flowchart: Off-page Connector 13">
            <a:extLst>
              <a:ext uri="{FF2B5EF4-FFF2-40B4-BE49-F238E27FC236}">
                <a16:creationId xmlns:a16="http://schemas.microsoft.com/office/drawing/2014/main" id="{27015DEF-6A70-4598-9549-83772490590C}"/>
              </a:ext>
            </a:extLst>
          </p:cNvPr>
          <p:cNvSpPr/>
          <p:nvPr/>
        </p:nvSpPr>
        <p:spPr bwMode="auto">
          <a:xfrm>
            <a:off x="4846849"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pic>
        <p:nvPicPr>
          <p:cNvPr id="16" name="Picture 15">
            <a:extLst>
              <a:ext uri="{FF2B5EF4-FFF2-40B4-BE49-F238E27FC236}">
                <a16:creationId xmlns:a16="http://schemas.microsoft.com/office/drawing/2014/main" id="{19A700FF-7B77-4974-B1AE-56D80602EA16}"/>
              </a:ext>
            </a:extLst>
          </p:cNvPr>
          <p:cNvPicPr>
            <a:picLocks noChangeAspect="1"/>
          </p:cNvPicPr>
          <p:nvPr/>
        </p:nvPicPr>
        <p:blipFill>
          <a:blip r:embed="rId3"/>
          <a:stretch>
            <a:fillRect/>
          </a:stretch>
        </p:blipFill>
        <p:spPr>
          <a:xfrm>
            <a:off x="355042" y="2598104"/>
            <a:ext cx="7347328" cy="4032457"/>
          </a:xfrm>
          <a:prstGeom prst="rect">
            <a:avLst/>
          </a:prstGeom>
        </p:spPr>
      </p:pic>
      <p:sp>
        <p:nvSpPr>
          <p:cNvPr id="18" name="Footer Placeholder 8">
            <a:extLst>
              <a:ext uri="{FF2B5EF4-FFF2-40B4-BE49-F238E27FC236}">
                <a16:creationId xmlns:a16="http://schemas.microsoft.com/office/drawing/2014/main" id="{37253BC2-9F3C-4D04-B6E8-75265A6C3E5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6" name="TextBox 5">
            <a:extLst>
              <a:ext uri="{FF2B5EF4-FFF2-40B4-BE49-F238E27FC236}">
                <a16:creationId xmlns:a16="http://schemas.microsoft.com/office/drawing/2014/main" id="{84D6BC82-DE31-4B30-84C5-B54E7D85C776}"/>
              </a:ext>
            </a:extLst>
          </p:cNvPr>
          <p:cNvSpPr txBox="1"/>
          <p:nvPr/>
        </p:nvSpPr>
        <p:spPr>
          <a:xfrm>
            <a:off x="83820" y="6637018"/>
            <a:ext cx="2019300" cy="220981"/>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439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MODULE 4 OBJECTIVE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53312E15-4CCE-4B8C-BB31-C7ACD6485197}"/>
              </a:ext>
            </a:extLst>
          </p:cNvPr>
          <p:cNvSpPr/>
          <p:nvPr/>
        </p:nvSpPr>
        <p:spPr>
          <a:xfrm>
            <a:off x="303828" y="2026920"/>
            <a:ext cx="8314392" cy="699467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What are the different kinds of evaluation contexts?</a:t>
            </a:r>
          </a:p>
          <a:p>
            <a:pPr marL="800100" lvl="1" indent="-342900">
              <a:lnSpc>
                <a:spcPct val="90000"/>
              </a:lnSpc>
              <a:spcAft>
                <a:spcPts val="600"/>
              </a:spcAft>
              <a:buFont typeface="Arial" panose="020B0604020202020204" pitchFamily="34" charset="0"/>
              <a:buChar char="•"/>
            </a:pPr>
            <a:r>
              <a:rPr lang="en-US" sz="2000" i="1" dirty="0">
                <a:gradFill>
                  <a:gsLst>
                    <a:gs pos="2917">
                      <a:schemeClr val="tx1"/>
                    </a:gs>
                    <a:gs pos="30000">
                      <a:schemeClr val="tx1"/>
                    </a:gs>
                  </a:gsLst>
                  <a:lin ang="5400000" scaled="0"/>
                </a:gradFill>
              </a:rPr>
              <a:t>Add filter</a:t>
            </a:r>
          </a:p>
          <a:p>
            <a:pPr marL="800100" lvl="1" indent="-342900">
              <a:lnSpc>
                <a:spcPct val="90000"/>
              </a:lnSpc>
              <a:spcAft>
                <a:spcPts val="600"/>
              </a:spcAft>
              <a:buFont typeface="Arial" panose="020B0604020202020204" pitchFamily="34" charset="0"/>
              <a:buChar char="•"/>
            </a:pPr>
            <a:r>
              <a:rPr lang="en-US" sz="2000" i="1" dirty="0">
                <a:gradFill>
                  <a:gsLst>
                    <a:gs pos="2917">
                      <a:schemeClr val="tx1"/>
                    </a:gs>
                    <a:gs pos="30000">
                      <a:schemeClr val="tx1"/>
                    </a:gs>
                  </a:gsLst>
                  <a:lin ang="5400000" scaled="0"/>
                </a:gradFill>
              </a:rPr>
              <a:t>Ignore filter</a:t>
            </a:r>
          </a:p>
          <a:p>
            <a:pPr marL="800100" lvl="1" indent="-342900">
              <a:lnSpc>
                <a:spcPct val="90000"/>
              </a:lnSpc>
              <a:spcAft>
                <a:spcPts val="600"/>
              </a:spcAft>
              <a:buFont typeface="Arial" panose="020B0604020202020204" pitchFamily="34" charset="0"/>
              <a:buChar char="•"/>
            </a:pPr>
            <a:r>
              <a:rPr lang="en-US" sz="2000" i="1" dirty="0">
                <a:gradFill>
                  <a:gsLst>
                    <a:gs pos="2917">
                      <a:schemeClr val="tx1"/>
                    </a:gs>
                    <a:gs pos="30000">
                      <a:schemeClr val="tx1"/>
                    </a:gs>
                  </a:gsLst>
                  <a:lin ang="5400000" scaled="0"/>
                </a:gradFill>
              </a:rPr>
              <a:t>Update filter</a:t>
            </a:r>
          </a:p>
          <a:p>
            <a:pPr marL="800100" lvl="1" indent="-342900">
              <a:lnSpc>
                <a:spcPct val="90000"/>
              </a:lnSpc>
              <a:spcAft>
                <a:spcPts val="600"/>
              </a:spcAft>
              <a:buFont typeface="Arial" panose="020B0604020202020204" pitchFamily="34" charset="0"/>
              <a:buChar char="•"/>
            </a:pPr>
            <a:r>
              <a:rPr lang="en-US" sz="2000" i="1" dirty="0">
                <a:gradFill>
                  <a:gsLst>
                    <a:gs pos="2917">
                      <a:schemeClr val="tx1"/>
                    </a:gs>
                    <a:gs pos="30000">
                      <a:schemeClr val="tx1"/>
                    </a:gs>
                  </a:gsLst>
                  <a:lin ang="5400000" scaled="0"/>
                </a:gradFill>
              </a:rPr>
              <a:t>Convert row context to filter context</a:t>
            </a:r>
          </a:p>
          <a:p>
            <a:pPr lvl="1">
              <a:lnSpc>
                <a:spcPct val="90000"/>
              </a:lnSpc>
              <a:spcAft>
                <a:spcPts val="600"/>
              </a:spcAft>
            </a:pPr>
            <a:endParaRPr lang="en-US" sz="2000" i="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How do you add a filter to a CALCULATE statement</a:t>
            </a:r>
          </a:p>
          <a:p>
            <a:pPr marL="800100" lvl="1" indent="-342900">
              <a:lnSpc>
                <a:spcPct val="90000"/>
              </a:lnSpc>
              <a:spcAft>
                <a:spcPts val="600"/>
              </a:spcAft>
              <a:buFont typeface="Arial" panose="020B0604020202020204" pitchFamily="34" charset="0"/>
              <a:buChar char="•"/>
            </a:pPr>
            <a:r>
              <a:rPr lang="en-US" sz="2000" i="1" dirty="0">
                <a:gradFill>
                  <a:gsLst>
                    <a:gs pos="2917">
                      <a:schemeClr val="tx1"/>
                    </a:gs>
                    <a:gs pos="30000">
                      <a:schemeClr val="tx1"/>
                    </a:gs>
                  </a:gsLst>
                  <a:lin ang="5400000" scaled="0"/>
                </a:gradFill>
              </a:rPr>
              <a:t>Add a hard coded description, Example: Campaign Dim(Device) = “Mobile”</a:t>
            </a:r>
          </a:p>
          <a:p>
            <a:pPr lvl="1">
              <a:lnSpc>
                <a:spcPct val="90000"/>
              </a:lnSpc>
              <a:spcAft>
                <a:spcPts val="600"/>
              </a:spcAft>
            </a:pPr>
            <a:endParaRPr lang="en-US" sz="2000" i="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i="1" dirty="0">
                <a:gradFill>
                  <a:gsLst>
                    <a:gs pos="2917">
                      <a:schemeClr val="tx1"/>
                    </a:gs>
                    <a:gs pos="30000">
                      <a:schemeClr val="tx1"/>
                    </a:gs>
                  </a:gsLst>
                  <a:lin ang="5400000" scaled="0"/>
                </a:gradFill>
              </a:rPr>
              <a:t>How do you ignore an existing filter in a CALCULATE statement</a:t>
            </a:r>
          </a:p>
          <a:p>
            <a:pPr marL="800100" lvl="1" indent="-342900">
              <a:lnSpc>
                <a:spcPct val="90000"/>
              </a:lnSpc>
              <a:spcAft>
                <a:spcPts val="600"/>
              </a:spcAft>
              <a:buFont typeface="Arial" panose="020B0604020202020204" pitchFamily="34" charset="0"/>
              <a:buChar char="•"/>
            </a:pPr>
            <a:r>
              <a:rPr lang="en-US" sz="2000" i="1" dirty="0">
                <a:gradFill>
                  <a:gsLst>
                    <a:gs pos="2917">
                      <a:schemeClr val="tx1"/>
                    </a:gs>
                    <a:gs pos="30000">
                      <a:schemeClr val="tx1"/>
                    </a:gs>
                  </a:gsLst>
                  <a:lin ang="5400000" scaled="0"/>
                </a:gradFill>
              </a:rPr>
              <a:t>Use the ALL function</a:t>
            </a:r>
          </a:p>
          <a:p>
            <a:pPr marL="342900" indent="-342900">
              <a:spcAft>
                <a:spcPts val="1800"/>
              </a:spcAft>
              <a:buFont typeface="Arial" panose="020B0604020202020204" pitchFamily="34" charset="0"/>
              <a:buChar char="•"/>
            </a:pPr>
            <a:endParaRPr lang="en-US" sz="2000" dirty="0">
              <a:solidFill>
                <a:schemeClr val="tx1">
                  <a:lumMod val="50000"/>
                </a:schemeClr>
              </a:solidFill>
            </a:endParaRPr>
          </a:p>
          <a:p>
            <a:pPr marL="800100" lvl="1"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spcAft>
                <a:spcPts val="1800"/>
              </a:spcAft>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2F41D922-3AF0-47E7-9B11-FED541775E9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2709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0972275"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ANSWERS Module 5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AAFFF0A2-8E93-43C6-B760-FC1262DB80EB}"/>
              </a:ext>
            </a:extLst>
          </p:cNvPr>
          <p:cNvSpPr txBox="1"/>
          <p:nvPr/>
        </p:nvSpPr>
        <p:spPr>
          <a:xfrm>
            <a:off x="560782" y="1897772"/>
            <a:ext cx="10617758" cy="44904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Filter context and row context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Row contexts are present in iterator functions and calculated column evaluations. Filter contexts are present in pivot tables and other visualizations.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CALCULATE, ALL, etc.</a:t>
            </a:r>
          </a:p>
        </p:txBody>
      </p:sp>
      <p:sp>
        <p:nvSpPr>
          <p:cNvPr id="3" name="TextBox 2">
            <a:extLst>
              <a:ext uri="{FF2B5EF4-FFF2-40B4-BE49-F238E27FC236}">
                <a16:creationId xmlns:a16="http://schemas.microsoft.com/office/drawing/2014/main" id="{624AE876-754B-4964-8367-7AB67C0C38D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724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1269455"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ANSWERS Module 6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81FB53A2-BF21-431E-8A6C-6E58DB928620}"/>
              </a:ext>
            </a:extLst>
          </p:cNvPr>
          <p:cNvSpPr/>
          <p:nvPr/>
        </p:nvSpPr>
        <p:spPr>
          <a:xfrm>
            <a:off x="308033" y="2038466"/>
            <a:ext cx="11037454"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1">
                    <a:lumMod val="50000"/>
                  </a:schemeClr>
                </a:solidFill>
              </a:rPr>
              <a:t>Can I parse advanced DAX formulas?</a:t>
            </a:r>
          </a:p>
          <a:p>
            <a:pPr marL="800100" lvl="1" indent="-342900">
              <a:buFont typeface="Arial" panose="020B0604020202020204" pitchFamily="34" charset="0"/>
              <a:buChar char="•"/>
            </a:pPr>
            <a:r>
              <a:rPr lang="en-US" sz="2400" i="1" dirty="0">
                <a:solidFill>
                  <a:schemeClr val="tx1">
                    <a:lumMod val="50000"/>
                  </a:schemeClr>
                </a:solidFill>
              </a:rPr>
              <a:t>Yes I can!</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What are some standard DAX patterns?</a:t>
            </a:r>
          </a:p>
          <a:p>
            <a:pPr marL="800100" lvl="1" indent="-342900">
              <a:buFont typeface="Arial" panose="020B0604020202020204" pitchFamily="34" charset="0"/>
              <a:buChar char="•"/>
            </a:pPr>
            <a:r>
              <a:rPr lang="en-US" sz="2400" i="1" dirty="0">
                <a:solidFill>
                  <a:schemeClr val="tx1">
                    <a:lumMod val="50000"/>
                  </a:schemeClr>
                </a:solidFill>
              </a:rPr>
              <a:t>CALCULATE(…)</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Which time intelligence functions are built-in to DAX?</a:t>
            </a:r>
          </a:p>
          <a:p>
            <a:pPr marL="800100" lvl="1" indent="-342900">
              <a:buFont typeface="Arial" panose="020B0604020202020204" pitchFamily="34" charset="0"/>
              <a:buChar char="•"/>
            </a:pPr>
            <a:r>
              <a:rPr lang="en-US" sz="2400" i="1" dirty="0">
                <a:solidFill>
                  <a:schemeClr val="tx1">
                    <a:lumMod val="50000"/>
                  </a:schemeClr>
                </a:solidFill>
              </a:rPr>
              <a:t>Lots of them…YTD, FY, previous month, </a:t>
            </a:r>
            <a:r>
              <a:rPr lang="en-US" sz="2400" i="1" dirty="0" err="1">
                <a:solidFill>
                  <a:schemeClr val="tx1">
                    <a:lumMod val="50000"/>
                  </a:schemeClr>
                </a:solidFill>
              </a:rPr>
              <a:t>etc</a:t>
            </a:r>
            <a:endParaRPr lang="en-US" sz="2400" i="1" dirty="0">
              <a:solidFill>
                <a:schemeClr val="tx1">
                  <a:lumMod val="50000"/>
                </a:schemeClr>
              </a:solidFill>
            </a:endParaRPr>
          </a:p>
        </p:txBody>
      </p:sp>
      <p:sp>
        <p:nvSpPr>
          <p:cNvPr id="3" name="TextBox 2">
            <a:extLst>
              <a:ext uri="{FF2B5EF4-FFF2-40B4-BE49-F238E27FC236}">
                <a16:creationId xmlns:a16="http://schemas.microsoft.com/office/drawing/2014/main" id="{23D79035-5414-43D9-8169-1EBB6D4FE2F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79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1467575"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ANSWERS Module 7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AF84ECEE-3038-40BA-B417-BDED002F5F3A}"/>
              </a:ext>
            </a:extLst>
          </p:cNvPr>
          <p:cNvSpPr/>
          <p:nvPr/>
        </p:nvSpPr>
        <p:spPr>
          <a:xfrm>
            <a:off x="681582" y="1737281"/>
            <a:ext cx="11037454" cy="4899739"/>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dirty="0">
                <a:solidFill>
                  <a:schemeClr val="tx1">
                    <a:lumMod val="50000"/>
                  </a:schemeClr>
                </a:solidFill>
              </a:rPr>
              <a:t>Which of these are best practice ?</a:t>
            </a:r>
          </a:p>
          <a:p>
            <a:pPr marL="800100" lvl="1" indent="-342900">
              <a:lnSpc>
                <a:spcPct val="120000"/>
              </a:lnSpc>
              <a:spcAft>
                <a:spcPts val="1800"/>
              </a:spcAft>
              <a:buFont typeface="Arial" panose="020B0604020202020204" pitchFamily="34" charset="0"/>
              <a:buChar char="•"/>
            </a:pPr>
            <a:r>
              <a:rPr lang="en-US" dirty="0" err="1">
                <a:solidFill>
                  <a:schemeClr val="tx1">
                    <a:lumMod val="50000"/>
                  </a:schemeClr>
                </a:solidFill>
              </a:rPr>
              <a:t>isBlank</a:t>
            </a:r>
            <a:r>
              <a:rPr lang="en-US" dirty="0">
                <a:solidFill>
                  <a:schemeClr val="tx1">
                    <a:lumMod val="50000"/>
                  </a:schemeClr>
                </a:solidFill>
              </a:rPr>
              <a:t>() or comparison operation =Blank()</a:t>
            </a:r>
          </a:p>
          <a:p>
            <a:pPr marL="1257300" lvl="2" indent="-342900">
              <a:lnSpc>
                <a:spcPct val="120000"/>
              </a:lnSpc>
              <a:spcAft>
                <a:spcPts val="1800"/>
              </a:spcAft>
              <a:buFont typeface="Arial" panose="020B0604020202020204" pitchFamily="34" charset="0"/>
              <a:buChar char="•"/>
            </a:pPr>
            <a:r>
              <a:rPr lang="en-US" i="1" dirty="0">
                <a:solidFill>
                  <a:schemeClr val="tx1">
                    <a:lumMod val="50000"/>
                  </a:schemeClr>
                </a:solidFill>
              </a:rPr>
              <a:t>Using </a:t>
            </a:r>
            <a:r>
              <a:rPr lang="en-US" i="1" dirty="0" err="1">
                <a:solidFill>
                  <a:schemeClr val="tx1">
                    <a:lumMod val="50000"/>
                  </a:schemeClr>
                </a:solidFill>
              </a:rPr>
              <a:t>isBlank</a:t>
            </a:r>
            <a:r>
              <a:rPr lang="en-US" i="1" dirty="0">
                <a:solidFill>
                  <a:schemeClr val="tx1">
                    <a:lumMod val="50000"/>
                  </a:schemeClr>
                </a:solidFill>
              </a:rPr>
              <a:t>()</a:t>
            </a:r>
          </a:p>
          <a:p>
            <a:pPr marL="800100" lvl="1" indent="-342900">
              <a:lnSpc>
                <a:spcPct val="120000"/>
              </a:lnSpc>
              <a:spcAft>
                <a:spcPts val="1800"/>
              </a:spcAft>
              <a:buFont typeface="Arial" panose="020B0604020202020204" pitchFamily="34" charset="0"/>
              <a:buChar char="•"/>
            </a:pPr>
            <a:r>
              <a:rPr lang="en-US" dirty="0">
                <a:solidFill>
                  <a:schemeClr val="tx1">
                    <a:lumMod val="50000"/>
                  </a:schemeClr>
                </a:solidFill>
              </a:rPr>
              <a:t>SELECTEDVALUE() or HASONEVALUE()</a:t>
            </a:r>
          </a:p>
          <a:p>
            <a:pPr marL="1257300" lvl="2" indent="-342900">
              <a:lnSpc>
                <a:spcPct val="120000"/>
              </a:lnSpc>
              <a:spcAft>
                <a:spcPts val="1800"/>
              </a:spcAft>
              <a:buFont typeface="Arial" panose="020B0604020202020204" pitchFamily="34" charset="0"/>
              <a:buChar char="•"/>
            </a:pPr>
            <a:r>
              <a:rPr lang="en-US" i="1" dirty="0">
                <a:solidFill>
                  <a:schemeClr val="tx1">
                    <a:lumMod val="50000"/>
                  </a:schemeClr>
                </a:solidFill>
              </a:rPr>
              <a:t>Using SELECTEDVALUE()</a:t>
            </a:r>
          </a:p>
          <a:p>
            <a:pPr marL="800100" lvl="1" indent="-342900">
              <a:lnSpc>
                <a:spcPct val="120000"/>
              </a:lnSpc>
              <a:spcAft>
                <a:spcPts val="1800"/>
              </a:spcAft>
              <a:buFont typeface="Arial" panose="020B0604020202020204" pitchFamily="34" charset="0"/>
              <a:buChar char="•"/>
            </a:pPr>
            <a:r>
              <a:rPr lang="en-US" dirty="0">
                <a:solidFill>
                  <a:schemeClr val="tx1">
                    <a:lumMod val="50000"/>
                  </a:schemeClr>
                </a:solidFill>
              </a:rPr>
              <a:t>DIVIDE() or IFERROR()</a:t>
            </a:r>
          </a:p>
          <a:p>
            <a:pPr marL="1257300" lvl="2" indent="-342900">
              <a:lnSpc>
                <a:spcPct val="120000"/>
              </a:lnSpc>
              <a:spcAft>
                <a:spcPts val="1800"/>
              </a:spcAft>
              <a:buFont typeface="Arial" panose="020B0604020202020204" pitchFamily="34" charset="0"/>
              <a:buChar char="•"/>
            </a:pPr>
            <a:r>
              <a:rPr lang="en-US" i="1" dirty="0">
                <a:solidFill>
                  <a:schemeClr val="tx1">
                    <a:lumMod val="50000"/>
                  </a:schemeClr>
                </a:solidFill>
              </a:rPr>
              <a:t>Using DIVIDE()</a:t>
            </a:r>
          </a:p>
          <a:p>
            <a:pPr marL="800100" lvl="1" indent="-342900">
              <a:lnSpc>
                <a:spcPct val="120000"/>
              </a:lnSpc>
              <a:spcAft>
                <a:spcPts val="1800"/>
              </a:spcAft>
              <a:buFont typeface="Arial" panose="020B0604020202020204" pitchFamily="34" charset="0"/>
              <a:buChar char="•"/>
            </a:pPr>
            <a:r>
              <a:rPr lang="en-US" dirty="0">
                <a:solidFill>
                  <a:schemeClr val="tx1">
                    <a:lumMod val="50000"/>
                  </a:schemeClr>
                </a:solidFill>
              </a:rPr>
              <a:t>Using variables or repeating calculations</a:t>
            </a:r>
          </a:p>
          <a:p>
            <a:pPr marL="1257300" lvl="2" indent="-342900">
              <a:lnSpc>
                <a:spcPct val="120000"/>
              </a:lnSpc>
              <a:spcAft>
                <a:spcPts val="1800"/>
              </a:spcAft>
              <a:buFont typeface="Arial" panose="020B0604020202020204" pitchFamily="34" charset="0"/>
              <a:buChar char="•"/>
            </a:pPr>
            <a:r>
              <a:rPr lang="en-US" i="1" dirty="0">
                <a:solidFill>
                  <a:schemeClr val="tx1">
                    <a:lumMod val="50000"/>
                  </a:schemeClr>
                </a:solidFill>
              </a:rPr>
              <a:t>Using variables</a:t>
            </a:r>
          </a:p>
        </p:txBody>
      </p:sp>
      <p:sp>
        <p:nvSpPr>
          <p:cNvPr id="3" name="TextBox 2">
            <a:extLst>
              <a:ext uri="{FF2B5EF4-FFF2-40B4-BE49-F238E27FC236}">
                <a16:creationId xmlns:a16="http://schemas.microsoft.com/office/drawing/2014/main" id="{BFAFC191-BD88-4DC5-BEC9-C42FB32380E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357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2476167F-10CA-42B1-9071-808DDA6207A5}"/>
              </a:ext>
            </a:extLst>
          </p:cNvPr>
          <p:cNvSpPr>
            <a:spLocks noGrp="1"/>
          </p:cNvSpPr>
          <p:nvPr>
            <p:ph type="title"/>
          </p:nvPr>
        </p:nvSpPr>
        <p:spPr>
          <a:xfrm>
            <a:off x="380235" y="1967963"/>
            <a:ext cx="11655840" cy="524527"/>
          </a:xfrm>
        </p:spPr>
        <p:txBody>
          <a:bodyPr vert="horz" wrap="square" lIns="146304" tIns="91440" rIns="146304" bIns="91440" rtlCol="0" anchor="t">
            <a:noAutofit/>
          </a:bodyPr>
          <a:lstStyle/>
          <a:p>
            <a:r>
              <a:rPr lang="en-US" sz="2800" b="1" dirty="0">
                <a:solidFill>
                  <a:srgbClr val="505050"/>
                </a:solidFill>
                <a:latin typeface="+mn-lt"/>
              </a:rPr>
              <a:t>CALCULATE – Steps in Evaluating the CALCULATE Function</a:t>
            </a:r>
          </a:p>
        </p:txBody>
      </p:sp>
      <p:sp>
        <p:nvSpPr>
          <p:cNvPr id="9" name="Rectangle 8">
            <a:extLst>
              <a:ext uri="{FF2B5EF4-FFF2-40B4-BE49-F238E27FC236}">
                <a16:creationId xmlns:a16="http://schemas.microsoft.com/office/drawing/2014/main" id="{C367C5E2-2711-4E63-97F1-871A77E1084C}"/>
              </a:ext>
            </a:extLst>
          </p:cNvPr>
          <p:cNvSpPr/>
          <p:nvPr/>
        </p:nvSpPr>
        <p:spPr>
          <a:xfrm>
            <a:off x="467776" y="2760459"/>
            <a:ext cx="5720081" cy="369332"/>
          </a:xfrm>
          <a:prstGeom prst="rect">
            <a:avLst/>
          </a:prstGeom>
        </p:spPr>
        <p:txBody>
          <a:bodyPr wrap="square">
            <a:spAutoFit/>
          </a:bodyPr>
          <a:lstStyle/>
          <a:p>
            <a:r>
              <a:rPr lang="en-US" b="1" dirty="0">
                <a:solidFill>
                  <a:srgbClr val="00B0F0"/>
                </a:solidFill>
              </a:rPr>
              <a:t>CALCULATE(Expression, [Filter1], [Filter2]…..)</a:t>
            </a:r>
            <a:endParaRPr lang="en-US" dirty="0"/>
          </a:p>
        </p:txBody>
      </p:sp>
      <p:sp>
        <p:nvSpPr>
          <p:cNvPr id="10" name="Rectangle 9">
            <a:extLst>
              <a:ext uri="{FF2B5EF4-FFF2-40B4-BE49-F238E27FC236}">
                <a16:creationId xmlns:a16="http://schemas.microsoft.com/office/drawing/2014/main" id="{CDE7907A-F6CE-4A1C-BBF0-5A61DC02F137}"/>
              </a:ext>
            </a:extLst>
          </p:cNvPr>
          <p:cNvSpPr/>
          <p:nvPr/>
        </p:nvSpPr>
        <p:spPr>
          <a:xfrm>
            <a:off x="35921" y="3452429"/>
            <a:ext cx="12303871"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Step1 : Copy the current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2: Add new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3: Update/ignore existing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4: Convert row context to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5: AND all filter conditions to create new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6: Evaluate the Expression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7: Return back to original filter context</a:t>
            </a:r>
          </a:p>
        </p:txBody>
      </p:sp>
      <p:sp>
        <p:nvSpPr>
          <p:cNvPr id="2" name="TextBox 1">
            <a:extLst>
              <a:ext uri="{FF2B5EF4-FFF2-40B4-BE49-F238E27FC236}">
                <a16:creationId xmlns:a16="http://schemas.microsoft.com/office/drawing/2014/main" id="{33A61291-0D70-437C-B478-24BA9D35C9A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110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Iterator Function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E7BC2BEB-0EDF-4E78-935D-8CCBCCB7791D}"/>
              </a:ext>
            </a:extLst>
          </p:cNvPr>
          <p:cNvSpPr>
            <a:spLocks noGrp="1"/>
          </p:cNvSpPr>
          <p:nvPr>
            <p:ph type="title"/>
          </p:nvPr>
        </p:nvSpPr>
        <p:spPr>
          <a:xfrm>
            <a:off x="268080" y="2086283"/>
            <a:ext cx="11655840" cy="1406201"/>
          </a:xfrm>
        </p:spPr>
        <p:txBody>
          <a:bodyPr vert="horz" wrap="square" lIns="146304" tIns="91440" rIns="146304" bIns="91440" rtlCol="0" anchor="t">
            <a:noAutofit/>
          </a:bodyPr>
          <a:lstStyle/>
          <a:p>
            <a:r>
              <a:rPr lang="en-US" sz="2800" b="1" dirty="0">
                <a:solidFill>
                  <a:srgbClr val="505050"/>
                </a:solidFill>
                <a:latin typeface="+mn-lt"/>
              </a:rPr>
              <a:t>Iterator Function Example 3 </a:t>
            </a:r>
            <a:br>
              <a:rPr lang="en-US" sz="2800" b="1" dirty="0">
                <a:latin typeface="+mn-lt"/>
              </a:rPr>
            </a:br>
            <a:r>
              <a:rPr lang="en-US" sz="2800" b="1" dirty="0">
                <a:latin typeface="+mn-lt"/>
              </a:rPr>
              <a:t>	</a:t>
            </a:r>
            <a:r>
              <a:rPr lang="en-US" sz="2800" dirty="0">
                <a:latin typeface="+mn-lt"/>
              </a:rPr>
              <a:t>–</a:t>
            </a:r>
            <a:r>
              <a:rPr lang="en-US" sz="2800" b="1" dirty="0">
                <a:latin typeface="+mn-lt"/>
              </a:rPr>
              <a:t> </a:t>
            </a:r>
            <a:r>
              <a:rPr lang="en-US" sz="2800" dirty="0">
                <a:gradFill>
                  <a:gsLst>
                    <a:gs pos="2917">
                      <a:schemeClr val="tx1"/>
                    </a:gs>
                    <a:gs pos="30000">
                      <a:schemeClr val="tx1"/>
                    </a:gs>
                  </a:gsLst>
                  <a:lin ang="5400000" scaled="0"/>
                </a:gradFill>
                <a:latin typeface="+mn-lt"/>
              </a:rPr>
              <a:t>Ranking Using Iterators in Calculated Column</a:t>
            </a:r>
            <a:br>
              <a:rPr lang="en-US" sz="2800" b="1" dirty="0">
                <a:latin typeface="+mn-lt"/>
              </a:rPr>
            </a:br>
            <a:r>
              <a:rPr lang="en-US" sz="2800" b="1" dirty="0">
                <a:latin typeface="+mn-lt"/>
              </a:rPr>
              <a:t>	– </a:t>
            </a:r>
            <a:r>
              <a:rPr lang="en-US" sz="2800" dirty="0">
                <a:gradFill>
                  <a:gsLst>
                    <a:gs pos="2917">
                      <a:schemeClr val="tx1"/>
                    </a:gs>
                    <a:gs pos="30000">
                      <a:schemeClr val="tx1"/>
                    </a:gs>
                  </a:gsLst>
                  <a:lin ang="5400000" scaled="0"/>
                </a:gradFill>
                <a:latin typeface="+mn-lt"/>
              </a:rPr>
              <a:t>CALCULATE to convert Row Context to Filter Context</a:t>
            </a:r>
            <a:endParaRPr lang="en-US" sz="2800" b="1" dirty="0">
              <a:latin typeface="+mn-lt"/>
            </a:endParaRPr>
          </a:p>
        </p:txBody>
      </p:sp>
      <p:sp>
        <p:nvSpPr>
          <p:cNvPr id="9" name="Rectangle 8">
            <a:extLst>
              <a:ext uri="{FF2B5EF4-FFF2-40B4-BE49-F238E27FC236}">
                <a16:creationId xmlns:a16="http://schemas.microsoft.com/office/drawing/2014/main" id="{7776462F-88C3-4AEF-9569-D4551E5F907F}"/>
              </a:ext>
            </a:extLst>
          </p:cNvPr>
          <p:cNvSpPr/>
          <p:nvPr/>
        </p:nvSpPr>
        <p:spPr>
          <a:xfrm>
            <a:off x="48418" y="3813634"/>
            <a:ext cx="12095163" cy="2031325"/>
          </a:xfrm>
          <a:prstGeom prst="rect">
            <a:avLst/>
          </a:prstGeom>
        </p:spPr>
        <p:txBody>
          <a:bodyPr wrap="square">
            <a:spAutoFit/>
          </a:bodyPr>
          <a:lstStyle/>
          <a:p>
            <a:r>
              <a:rPr lang="en-US" b="1" dirty="0">
                <a:solidFill>
                  <a:srgbClr val="00B0F0"/>
                </a:solidFill>
              </a:rPr>
              <a:t>      Rank Of Sales = </a:t>
            </a:r>
          </a:p>
          <a:p>
            <a:endParaRPr lang="en-US" b="1" dirty="0">
              <a:solidFill>
                <a:srgbClr val="00B0F0"/>
              </a:solidFill>
            </a:endParaRPr>
          </a:p>
          <a:p>
            <a:r>
              <a:rPr lang="en-US" b="1" dirty="0">
                <a:solidFill>
                  <a:srgbClr val="00B0F0"/>
                </a:solidFill>
              </a:rPr>
              <a:t>	VAR CurrentProductSales = CALCULATE ( SUM (Sales[Sales Amount] ) ) </a:t>
            </a:r>
          </a:p>
          <a:p>
            <a:endParaRPr lang="en-US" b="1" dirty="0">
              <a:solidFill>
                <a:srgbClr val="00B0F0"/>
              </a:solidFill>
            </a:endParaRPr>
          </a:p>
          <a:p>
            <a:r>
              <a:rPr lang="en-US" b="1" dirty="0">
                <a:solidFill>
                  <a:srgbClr val="00B0F0"/>
                </a:solidFill>
              </a:rPr>
              <a:t>	RETURN</a:t>
            </a:r>
          </a:p>
          <a:p>
            <a:endParaRPr lang="en-US" b="1" dirty="0">
              <a:solidFill>
                <a:srgbClr val="00B0F0"/>
              </a:solidFill>
            </a:endParaRPr>
          </a:p>
          <a:p>
            <a:r>
              <a:rPr lang="en-US" b="1" dirty="0">
                <a:solidFill>
                  <a:srgbClr val="00B0F0"/>
                </a:solidFill>
              </a:rPr>
              <a:t>	SUMX(FILTER(ProductDim, CALCULATE ( SUM (Sales[Sales Amount] ) )  &gt; CurrentProductSales), 1)+1</a:t>
            </a:r>
            <a:endParaRPr lang="en-US" b="1" dirty="0">
              <a:solidFill>
                <a:schemeClr val="bg1">
                  <a:lumMod val="85000"/>
                </a:schemeClr>
              </a:solidFill>
            </a:endParaRPr>
          </a:p>
        </p:txBody>
      </p:sp>
      <p:sp>
        <p:nvSpPr>
          <p:cNvPr id="2" name="TextBox 1">
            <a:extLst>
              <a:ext uri="{FF2B5EF4-FFF2-40B4-BE49-F238E27FC236}">
                <a16:creationId xmlns:a16="http://schemas.microsoft.com/office/drawing/2014/main" id="{A786D5F9-1947-42EE-8C20-6611B7DAE3F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5273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Snowflake Schema</a:t>
            </a:r>
          </a:p>
        </p:txBody>
      </p:sp>
      <p:sp>
        <p:nvSpPr>
          <p:cNvPr id="2" name="Rectangle 1">
            <a:extLst>
              <a:ext uri="{FF2B5EF4-FFF2-40B4-BE49-F238E27FC236}">
                <a16:creationId xmlns:a16="http://schemas.microsoft.com/office/drawing/2014/main" id="{0EEBCAB9-9A2A-40D3-8B77-1404A55EF26E}"/>
              </a:ext>
            </a:extLst>
          </p:cNvPr>
          <p:cNvSpPr/>
          <p:nvPr/>
        </p:nvSpPr>
        <p:spPr>
          <a:xfrm>
            <a:off x="7978140" y="1851130"/>
            <a:ext cx="3915666" cy="493981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Center is a Star schema</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middle </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 “snowflake” off of other Dims</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 have many, it looks like a ‘Snowflake’</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Dim or Fact tables can be the “Many” side of the relationship</a:t>
            </a:r>
            <a:endParaRPr kumimoji="0" lang="en-US" sz="3200" b="0" i="0" u="none" strike="noStrike" kern="0" cap="none" spc="0" normalizeH="0" baseline="0" noProof="0" dirty="0">
              <a:ln>
                <a:noFill/>
              </a:ln>
              <a:effectLst/>
              <a:uLnTx/>
              <a:uFillTx/>
              <a:latin typeface="+mj-lt"/>
            </a:endParaRPr>
          </a:p>
        </p:txBody>
      </p:sp>
      <p:sp>
        <p:nvSpPr>
          <p:cNvPr id="3" name="Flowchart: Off-page Connector 2">
            <a:extLst>
              <a:ext uri="{FF2B5EF4-FFF2-40B4-BE49-F238E27FC236}">
                <a16:creationId xmlns:a16="http://schemas.microsoft.com/office/drawing/2014/main" id="{7E9E9181-82C9-4653-A280-FD85C0842C43}"/>
              </a:ext>
            </a:extLst>
          </p:cNvPr>
          <p:cNvSpPr/>
          <p:nvPr/>
        </p:nvSpPr>
        <p:spPr bwMode="auto">
          <a:xfrm>
            <a:off x="2954607"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Facts </a:t>
            </a:r>
          </a:p>
        </p:txBody>
      </p:sp>
      <p:sp>
        <p:nvSpPr>
          <p:cNvPr id="4" name="Flowchart: Off-page Connector 3">
            <a:extLst>
              <a:ext uri="{FF2B5EF4-FFF2-40B4-BE49-F238E27FC236}">
                <a16:creationId xmlns:a16="http://schemas.microsoft.com/office/drawing/2014/main" id="{85F1AC74-5AEE-42FB-A7D4-FAAC46C2EE42}"/>
              </a:ext>
            </a:extLst>
          </p:cNvPr>
          <p:cNvSpPr/>
          <p:nvPr/>
        </p:nvSpPr>
        <p:spPr bwMode="auto">
          <a:xfrm>
            <a:off x="4990694"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12" name="Flowchart: Off-page Connector 11">
            <a:extLst>
              <a:ext uri="{FF2B5EF4-FFF2-40B4-BE49-F238E27FC236}">
                <a16:creationId xmlns:a16="http://schemas.microsoft.com/office/drawing/2014/main" id="{E4DA77B4-0389-46A5-A490-9FFCF1AD9DEC}"/>
              </a:ext>
            </a:extLst>
          </p:cNvPr>
          <p:cNvSpPr/>
          <p:nvPr/>
        </p:nvSpPr>
        <p:spPr bwMode="auto">
          <a:xfrm>
            <a:off x="702463"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14" name="Flowchart: Off-page Connector 13">
            <a:extLst>
              <a:ext uri="{FF2B5EF4-FFF2-40B4-BE49-F238E27FC236}">
                <a16:creationId xmlns:a16="http://schemas.microsoft.com/office/drawing/2014/main" id="{B5E6357A-BBFC-48A3-AA88-B7BB5EDF24F0}"/>
              </a:ext>
            </a:extLst>
          </p:cNvPr>
          <p:cNvSpPr/>
          <p:nvPr/>
        </p:nvSpPr>
        <p:spPr bwMode="auto">
          <a:xfrm>
            <a:off x="6707725"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Flake </a:t>
            </a:r>
          </a:p>
        </p:txBody>
      </p:sp>
      <p:pic>
        <p:nvPicPr>
          <p:cNvPr id="16" name="Picture 15">
            <a:extLst>
              <a:ext uri="{FF2B5EF4-FFF2-40B4-BE49-F238E27FC236}">
                <a16:creationId xmlns:a16="http://schemas.microsoft.com/office/drawing/2014/main" id="{303B167F-F037-44A2-B73D-D61C6767455D}"/>
              </a:ext>
            </a:extLst>
          </p:cNvPr>
          <p:cNvPicPr>
            <a:picLocks noChangeAspect="1"/>
          </p:cNvPicPr>
          <p:nvPr/>
        </p:nvPicPr>
        <p:blipFill>
          <a:blip r:embed="rId3"/>
          <a:stretch>
            <a:fillRect/>
          </a:stretch>
        </p:blipFill>
        <p:spPr>
          <a:xfrm>
            <a:off x="355042" y="2596896"/>
            <a:ext cx="7372729" cy="3556183"/>
          </a:xfrm>
          <a:prstGeom prst="rect">
            <a:avLst/>
          </a:prstGeom>
        </p:spPr>
      </p:pic>
      <p:sp>
        <p:nvSpPr>
          <p:cNvPr id="18" name="Footer Placeholder 8">
            <a:extLst>
              <a:ext uri="{FF2B5EF4-FFF2-40B4-BE49-F238E27FC236}">
                <a16:creationId xmlns:a16="http://schemas.microsoft.com/office/drawing/2014/main" id="{A52D1BD7-8138-48C7-A854-64AB39E381F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20" name="Picture 19">
            <a:extLst>
              <a:ext uri="{FF2B5EF4-FFF2-40B4-BE49-F238E27FC236}">
                <a16:creationId xmlns:a16="http://schemas.microsoft.com/office/drawing/2014/main" id="{DBAA5499-1263-42C2-BFCC-6CEDBB561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3483" y="385199"/>
            <a:ext cx="1015873" cy="1015873"/>
          </a:xfrm>
          <a:prstGeom prst="rect">
            <a:avLst/>
          </a:prstGeom>
        </p:spPr>
      </p:pic>
      <p:sp>
        <p:nvSpPr>
          <p:cNvPr id="6" name="TextBox 5">
            <a:extLst>
              <a:ext uri="{FF2B5EF4-FFF2-40B4-BE49-F238E27FC236}">
                <a16:creationId xmlns:a16="http://schemas.microsoft.com/office/drawing/2014/main" id="{AD1F1A08-3448-4E61-911A-D5BF3148B76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701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COURSE AGENDA </a:t>
            </a:r>
          </a:p>
        </p:txBody>
      </p:sp>
      <p:sp>
        <p:nvSpPr>
          <p:cNvPr id="2" name="Rectangle 1">
            <a:extLst>
              <a:ext uri="{FF2B5EF4-FFF2-40B4-BE49-F238E27FC236}">
                <a16:creationId xmlns:a16="http://schemas.microsoft.com/office/drawing/2014/main" id="{C3D55C33-1EE6-4A60-8EE2-5D2EBDCE8BF7}"/>
              </a:ext>
            </a:extLst>
          </p:cNvPr>
          <p:cNvSpPr/>
          <p:nvPr/>
        </p:nvSpPr>
        <p:spPr>
          <a:xfrm>
            <a:off x="7233952" y="2033879"/>
            <a:ext cx="4689388" cy="411651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Grain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granularity)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the level of detail in a table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R="0" lvl="0" defTabSz="914400" eaLnBrk="1" fontAlgn="auto" latinLnBrk="0" hangingPunct="1">
              <a:lnSpc>
                <a:spcPct val="100000"/>
              </a:lnSpc>
              <a:spcBef>
                <a:spcPts val="0"/>
              </a:spcBef>
              <a:spcAft>
                <a:spcPts val="0"/>
              </a:spcAft>
              <a:buClrTx/>
              <a:buSzTx/>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One row per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order or per Item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or Monthly date grain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your facts have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very different granularities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split them into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Multiple Fact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tables &amp; connect them to shared dimensions at the lowest common granularity.</a:t>
            </a:r>
          </a:p>
        </p:txBody>
      </p:sp>
      <p:sp>
        <p:nvSpPr>
          <p:cNvPr id="3" name="Rectangle 2">
            <a:extLst>
              <a:ext uri="{FF2B5EF4-FFF2-40B4-BE49-F238E27FC236}">
                <a16:creationId xmlns:a16="http://schemas.microsoft.com/office/drawing/2014/main" id="{EC637614-F830-4428-AAC8-5229404CA1A8}"/>
              </a:ext>
            </a:extLst>
          </p:cNvPr>
          <p:cNvSpPr/>
          <p:nvPr/>
        </p:nvSpPr>
        <p:spPr>
          <a:xfrm>
            <a:off x="685800" y="5592236"/>
            <a:ext cx="6959600" cy="83869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by Product)</a:t>
            </a:r>
            <a:b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Budget</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(Monthly by Product Category &amp; Product Segment)</a:t>
            </a:r>
          </a:p>
        </p:txBody>
      </p:sp>
      <p:pic>
        <p:nvPicPr>
          <p:cNvPr id="4" name="Picture 3">
            <a:extLst>
              <a:ext uri="{FF2B5EF4-FFF2-40B4-BE49-F238E27FC236}">
                <a16:creationId xmlns:a16="http://schemas.microsoft.com/office/drawing/2014/main" id="{1185083D-8B7F-4D26-AA59-51650D816CDF}"/>
              </a:ext>
            </a:extLst>
          </p:cNvPr>
          <p:cNvPicPr>
            <a:picLocks noChangeAspect="1"/>
          </p:cNvPicPr>
          <p:nvPr/>
        </p:nvPicPr>
        <p:blipFill>
          <a:blip r:embed="rId3"/>
          <a:stretch>
            <a:fillRect/>
          </a:stretch>
        </p:blipFill>
        <p:spPr>
          <a:xfrm>
            <a:off x="355042" y="2033879"/>
            <a:ext cx="6813900" cy="3410125"/>
          </a:xfrm>
          <a:prstGeom prst="rect">
            <a:avLst/>
          </a:prstGeom>
        </p:spPr>
      </p:pic>
      <p:sp>
        <p:nvSpPr>
          <p:cNvPr id="6" name="TextBox 5">
            <a:extLst>
              <a:ext uri="{FF2B5EF4-FFF2-40B4-BE49-F238E27FC236}">
                <a16:creationId xmlns:a16="http://schemas.microsoft.com/office/drawing/2014/main" id="{123504FF-383E-45DD-B031-A3F546960D1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810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 1</a:t>
            </a:r>
          </a:p>
        </p:txBody>
      </p:sp>
    </p:spTree>
    <p:extLst>
      <p:ext uri="{BB962C8B-B14F-4D97-AF65-F5344CB8AC3E}">
        <p14:creationId xmlns:p14="http://schemas.microsoft.com/office/powerpoint/2010/main" val="80182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p:txBody>
          <a:bodyPr>
            <a:normAutofit fontScale="90000"/>
          </a:bodyPr>
          <a:lstStyle/>
          <a:p>
            <a:r>
              <a:rPr lang="en-US" sz="8000" dirty="0"/>
              <a:t>Enhance your Data Model</a:t>
            </a:r>
            <a:br>
              <a:rPr lang="en-US" sz="8000" dirty="0"/>
            </a:br>
            <a:r>
              <a:rPr lang="en-US" sz="8000" dirty="0">
                <a:solidFill>
                  <a:schemeClr val="bg1"/>
                </a:solidFill>
              </a:rPr>
              <a:t>Power BI Advanced</a:t>
            </a:r>
          </a:p>
        </p:txBody>
      </p:sp>
      <p:sp>
        <p:nvSpPr>
          <p:cNvPr id="8" name="Text Placeholder 7">
            <a:extLst>
              <a:ext uri="{FF2B5EF4-FFF2-40B4-BE49-F238E27FC236}">
                <a16:creationId xmlns:a16="http://schemas.microsoft.com/office/drawing/2014/main" id="{FB957FD9-7A71-4F56-8CD1-D607D816D36C}"/>
              </a:ext>
            </a:extLst>
          </p:cNvPr>
          <p:cNvSpPr>
            <a:spLocks noGrp="1"/>
          </p:cNvSpPr>
          <p:nvPr>
            <p:ph type="body" sz="quarter" idx="11"/>
          </p:nvPr>
        </p:nvSpPr>
        <p:spPr/>
        <p:txBody>
          <a:bodyPr/>
          <a:lstStyle/>
          <a:p>
            <a:r>
              <a:rPr lang="en-US" dirty="0"/>
              <a:t>September 2020 release</a:t>
            </a:r>
          </a:p>
        </p:txBody>
      </p:sp>
    </p:spTree>
    <p:extLst>
      <p:ext uri="{BB962C8B-B14F-4D97-AF65-F5344CB8AC3E}">
        <p14:creationId xmlns:p14="http://schemas.microsoft.com/office/powerpoint/2010/main" val="7421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88609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Data Model Types in Power BI</a:t>
            </a:r>
          </a:p>
        </p:txBody>
      </p:sp>
      <p:sp>
        <p:nvSpPr>
          <p:cNvPr id="8" name="Rectangle 7">
            <a:extLst>
              <a:ext uri="{FF2B5EF4-FFF2-40B4-BE49-F238E27FC236}">
                <a16:creationId xmlns:a16="http://schemas.microsoft.com/office/drawing/2014/main" id="{7E40DBFF-B7E0-41B1-884B-5995509D9B62}"/>
              </a:ext>
            </a:extLst>
          </p:cNvPr>
          <p:cNvSpPr/>
          <p:nvPr/>
        </p:nvSpPr>
        <p:spPr>
          <a:xfrm>
            <a:off x="1064172" y="2703016"/>
            <a:ext cx="8081612" cy="4154984"/>
          </a:xfrm>
          <a:prstGeom prst="rect">
            <a:avLst/>
          </a:prstGeom>
        </p:spPr>
        <p:txBody>
          <a:bodyPr wrap="square">
            <a:spAutoFit/>
          </a:bodyPr>
          <a:lstStyle/>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Live Connect to SQL Analysis Services (SSAS) tabular</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view only available</a:t>
            </a:r>
            <a:br>
              <a:rPr lang="en-US" sz="2400" kern="0" dirty="0">
                <a:gradFill>
                  <a:gsLst>
                    <a:gs pos="1250">
                      <a:schemeClr val="tx1"/>
                    </a:gs>
                    <a:gs pos="100000">
                      <a:schemeClr val="tx1"/>
                    </a:gs>
                  </a:gsLst>
                  <a:lin ang="5400000" scaled="0"/>
                </a:gradFill>
              </a:rPr>
            </a:br>
            <a:endParaRPr lang="en-US" sz="2400" kern="0" dirty="0">
              <a:gradFill>
                <a:gsLst>
                  <a:gs pos="1250">
                    <a:schemeClr val="tx1"/>
                  </a:gs>
                  <a:gs pos="100000">
                    <a:schemeClr val="tx1"/>
                  </a:gs>
                </a:gsLst>
                <a:lin ang="5400000" scaled="0"/>
              </a:gradFill>
            </a:endParaRPr>
          </a:p>
          <a:p>
            <a:pPr marL="285750" lvl="0" indent="-285750">
              <a:buFont typeface="Arial" panose="020B0604020202020204" pitchFamily="34" charset="0"/>
              <a:buChar char="•"/>
              <a:defRPr/>
            </a:pPr>
            <a:r>
              <a:rPr lang="en-US" sz="2400" kern="0" dirty="0" err="1">
                <a:gradFill>
                  <a:gsLst>
                    <a:gs pos="1250">
                      <a:schemeClr val="tx1"/>
                    </a:gs>
                    <a:gs pos="100000">
                      <a:schemeClr val="tx1"/>
                    </a:gs>
                  </a:gsLst>
                  <a:lin ang="5400000" scaled="0"/>
                </a:gradFill>
              </a:rPr>
              <a:t>DirectQuery</a:t>
            </a:r>
            <a:r>
              <a:rPr lang="en-US" sz="2400" kern="0" dirty="0">
                <a:gradFill>
                  <a:gsLst>
                    <a:gs pos="1250">
                      <a:schemeClr val="tx1"/>
                    </a:gs>
                    <a:gs pos="100000">
                      <a:schemeClr val="tx1"/>
                    </a:gs>
                  </a:gsLst>
                  <a:lin ang="5400000" scaled="0"/>
                </a:gradFill>
              </a:rPr>
              <a:t> to SQL or other relational source</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&amp; Relationship views available</a:t>
            </a:r>
            <a:br>
              <a:rPr lang="en-US" sz="2400" kern="0" dirty="0">
                <a:gradFill>
                  <a:gsLst>
                    <a:gs pos="1250">
                      <a:schemeClr val="tx1"/>
                    </a:gs>
                    <a:gs pos="100000">
                      <a:schemeClr val="tx1"/>
                    </a:gs>
                  </a:gsLst>
                  <a:lin ang="5400000" scaled="0"/>
                </a:gradFill>
                <a:latin typeface="+mj-lt"/>
              </a:rPr>
            </a:br>
            <a:endParaRPr lang="en-US" sz="2400" kern="0" dirty="0">
              <a:gradFill>
                <a:gsLst>
                  <a:gs pos="1250">
                    <a:schemeClr val="tx1"/>
                  </a:gs>
                  <a:gs pos="100000">
                    <a:schemeClr val="tx1"/>
                  </a:gs>
                </a:gsLst>
                <a:lin ang="5400000" scaled="0"/>
              </a:gradFill>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Import data into Power BI (creates a copy of the data)</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Data and Relationship views available</a:t>
            </a:r>
            <a:br>
              <a:rPr lang="en-US" sz="2400" kern="0" dirty="0">
                <a:gradFill>
                  <a:gsLst>
                    <a:gs pos="1250">
                      <a:schemeClr val="tx1"/>
                    </a:gs>
                    <a:gs pos="100000">
                      <a:schemeClr val="tx1"/>
                    </a:gs>
                  </a:gsLst>
                  <a:lin ang="5400000" scaled="0"/>
                </a:gradFill>
              </a:rPr>
            </a:b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742950" lvl="1"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p:txBody>
      </p:sp>
      <p:sp>
        <p:nvSpPr>
          <p:cNvPr id="10" name="Title 1">
            <a:extLst>
              <a:ext uri="{FF2B5EF4-FFF2-40B4-BE49-F238E27FC236}">
                <a16:creationId xmlns:a16="http://schemas.microsoft.com/office/drawing/2014/main" id="{465315FC-EDBA-44EA-9543-FEE17DB4A4F0}"/>
              </a:ext>
            </a:extLst>
          </p:cNvPr>
          <p:cNvSpPr>
            <a:spLocks noGrp="1"/>
          </p:cNvSpPr>
          <p:nvPr>
            <p:ph type="title"/>
          </p:nvPr>
        </p:nvSpPr>
        <p:spPr>
          <a:xfrm>
            <a:off x="472965" y="1921561"/>
            <a:ext cx="11655840" cy="524527"/>
          </a:xfrm>
        </p:spPr>
        <p:txBody>
          <a:bodyPr vert="horz" wrap="square" lIns="146304" tIns="91440" rIns="146304" bIns="91440" rtlCol="0" anchor="t">
            <a:noAutofit/>
          </a:bodyPr>
          <a:lstStyle/>
          <a:p>
            <a:pPr>
              <a:spcAft>
                <a:spcPts val="600"/>
              </a:spcAft>
            </a:pPr>
            <a:r>
              <a:rPr lang="en-US" sz="2800" b="1" dirty="0">
                <a:solidFill>
                  <a:srgbClr val="505050"/>
                </a:solidFill>
                <a:latin typeface="+mn-lt"/>
              </a:rPr>
              <a:t>How can I tell what Data Model Type I have?</a:t>
            </a:r>
          </a:p>
        </p:txBody>
      </p:sp>
      <p:pic>
        <p:nvPicPr>
          <p:cNvPr id="11" name="Picture 10">
            <a:extLst>
              <a:ext uri="{FF2B5EF4-FFF2-40B4-BE49-F238E27FC236}">
                <a16:creationId xmlns:a16="http://schemas.microsoft.com/office/drawing/2014/main" id="{BC485FA9-BB08-43DE-8C11-21E5FE98690E}"/>
              </a:ext>
            </a:extLst>
          </p:cNvPr>
          <p:cNvPicPr>
            <a:picLocks noChangeAspect="1"/>
          </p:cNvPicPr>
          <p:nvPr/>
        </p:nvPicPr>
        <p:blipFill>
          <a:blip r:embed="rId3"/>
          <a:stretch>
            <a:fillRect/>
          </a:stretch>
        </p:blipFill>
        <p:spPr>
          <a:xfrm>
            <a:off x="9040126" y="5191995"/>
            <a:ext cx="365792" cy="1242168"/>
          </a:xfrm>
          <a:prstGeom prst="rect">
            <a:avLst/>
          </a:prstGeom>
        </p:spPr>
      </p:pic>
      <p:pic>
        <p:nvPicPr>
          <p:cNvPr id="12" name="Picture 11">
            <a:extLst>
              <a:ext uri="{FF2B5EF4-FFF2-40B4-BE49-F238E27FC236}">
                <a16:creationId xmlns:a16="http://schemas.microsoft.com/office/drawing/2014/main" id="{EDFA659E-164D-467A-BF64-578C8B87E53A}"/>
              </a:ext>
            </a:extLst>
          </p:cNvPr>
          <p:cNvPicPr>
            <a:picLocks noChangeAspect="1"/>
          </p:cNvPicPr>
          <p:nvPr/>
        </p:nvPicPr>
        <p:blipFill>
          <a:blip r:embed="rId4"/>
          <a:stretch>
            <a:fillRect/>
          </a:stretch>
        </p:blipFill>
        <p:spPr>
          <a:xfrm>
            <a:off x="8674334" y="2516423"/>
            <a:ext cx="365792" cy="1242168"/>
          </a:xfrm>
          <a:prstGeom prst="rect">
            <a:avLst/>
          </a:prstGeom>
        </p:spPr>
      </p:pic>
      <p:pic>
        <p:nvPicPr>
          <p:cNvPr id="13" name="Picture 12">
            <a:extLst>
              <a:ext uri="{FF2B5EF4-FFF2-40B4-BE49-F238E27FC236}">
                <a16:creationId xmlns:a16="http://schemas.microsoft.com/office/drawing/2014/main" id="{34B3B33C-8BE3-47ED-952C-46E9005C2280}"/>
              </a:ext>
            </a:extLst>
          </p:cNvPr>
          <p:cNvPicPr>
            <a:picLocks noChangeAspect="1"/>
          </p:cNvPicPr>
          <p:nvPr/>
        </p:nvPicPr>
        <p:blipFill>
          <a:blip r:embed="rId5"/>
          <a:stretch>
            <a:fillRect/>
          </a:stretch>
        </p:blipFill>
        <p:spPr>
          <a:xfrm>
            <a:off x="7809305" y="3637803"/>
            <a:ext cx="365792" cy="1242168"/>
          </a:xfrm>
          <a:prstGeom prst="rect">
            <a:avLst/>
          </a:prstGeom>
        </p:spPr>
      </p:pic>
      <p:sp>
        <p:nvSpPr>
          <p:cNvPr id="2" name="TextBox 1">
            <a:extLst>
              <a:ext uri="{FF2B5EF4-FFF2-40B4-BE49-F238E27FC236}">
                <a16:creationId xmlns:a16="http://schemas.microsoft.com/office/drawing/2014/main" id="{9F85AE60-DF2F-4927-81D4-FEC965AB0E3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8180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7299435"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Connection: </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LiveConnect</a:t>
            </a:r>
            <a:endPar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62ACC13A-F7D2-4703-A3AA-D745BAF8FA50}"/>
              </a:ext>
            </a:extLst>
          </p:cNvPr>
          <p:cNvSpPr/>
          <p:nvPr/>
        </p:nvSpPr>
        <p:spPr>
          <a:xfrm>
            <a:off x="262397" y="1850053"/>
            <a:ext cx="6794203" cy="415498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Live Connect to Multidimensional or Tabular</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On Premise or Azure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Only a single connection will be made and all modeling is done in the cube</a:t>
            </a:r>
            <a:endParaRPr lang="en-US" sz="2400" kern="0" dirty="0">
              <a:gradFill>
                <a:gsLst>
                  <a:gs pos="1250">
                    <a:schemeClr val="tx1"/>
                  </a:gs>
                  <a:gs pos="100000">
                    <a:schemeClr val="tx1"/>
                  </a:gs>
                </a:gsLst>
                <a:lin ang="5400000" scaled="0"/>
              </a:gradFill>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You can not add relationships or additional data source</a:t>
            </a: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If allowed, you can add DAX measures</a:t>
            </a:r>
          </a:p>
        </p:txBody>
      </p:sp>
      <p:pic>
        <p:nvPicPr>
          <p:cNvPr id="3" name="Picture 2">
            <a:extLst>
              <a:ext uri="{FF2B5EF4-FFF2-40B4-BE49-F238E27FC236}">
                <a16:creationId xmlns:a16="http://schemas.microsoft.com/office/drawing/2014/main" id="{40552E1C-C47E-472E-84CD-5296BB25D82B}"/>
              </a:ext>
            </a:extLst>
          </p:cNvPr>
          <p:cNvPicPr>
            <a:picLocks noChangeAspect="1"/>
          </p:cNvPicPr>
          <p:nvPr/>
        </p:nvPicPr>
        <p:blipFill>
          <a:blip r:embed="rId3"/>
          <a:stretch>
            <a:fillRect/>
          </a:stretch>
        </p:blipFill>
        <p:spPr>
          <a:xfrm>
            <a:off x="7226974" y="3213936"/>
            <a:ext cx="4702629" cy="2039639"/>
          </a:xfrm>
          <a:prstGeom prst="rect">
            <a:avLst/>
          </a:prstGeom>
        </p:spPr>
      </p:pic>
      <p:sp>
        <p:nvSpPr>
          <p:cNvPr id="4" name="TextBox 3">
            <a:extLst>
              <a:ext uri="{FF2B5EF4-FFF2-40B4-BE49-F238E27FC236}">
                <a16:creationId xmlns:a16="http://schemas.microsoft.com/office/drawing/2014/main" id="{408034C4-A988-46D2-B98C-44AED983A7B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8992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1477297"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Choosing Storage Mode: </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LiveConnect</a:t>
            </a:r>
            <a:endPar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31C62037-12FE-4B91-8EEE-00E9F24C8D98}"/>
              </a:ext>
            </a:extLst>
          </p:cNvPr>
          <p:cNvSpPr/>
          <p:nvPr/>
        </p:nvSpPr>
        <p:spPr>
          <a:xfrm>
            <a:off x="241739" y="1905568"/>
            <a:ext cx="11819475" cy="4616648"/>
          </a:xfrm>
          <a:prstGeom prst="rect">
            <a:avLst/>
          </a:prstGeom>
        </p:spPr>
        <p:txBody>
          <a:bodyPr wrap="square">
            <a:spAutoFit/>
          </a:bodyPr>
          <a:lstStyle/>
          <a:p>
            <a:pPr marL="342900" indent="-342900">
              <a:buFont typeface="Arial" panose="020B0604020202020204" pitchFamily="34" charset="0"/>
              <a:buChar char="•"/>
            </a:pPr>
            <a:r>
              <a:rPr lang="en-US" sz="2100" kern="0" dirty="0">
                <a:gradFill>
                  <a:gsLst>
                    <a:gs pos="1250">
                      <a:schemeClr val="tx1"/>
                    </a:gs>
                    <a:gs pos="100000">
                      <a:schemeClr val="tx1"/>
                    </a:gs>
                  </a:gsLst>
                  <a:lin ang="5400000" scaled="0"/>
                </a:gradFill>
              </a:rPr>
              <a:t>Mode used when Power BI model accessing an SQL Server Analysis Services (SSAS) data model </a:t>
            </a:r>
          </a:p>
          <a:p>
            <a:pPr marL="342900" indent="-342900">
              <a:buFont typeface="Arial" panose="020B0604020202020204" pitchFamily="34" charset="0"/>
              <a:buChar char="•"/>
            </a:pPr>
            <a:r>
              <a:rPr lang="en-US" sz="2100" kern="0" dirty="0">
                <a:gradFill>
                  <a:gsLst>
                    <a:gs pos="1250">
                      <a:schemeClr val="tx1"/>
                    </a:gs>
                    <a:gs pos="100000">
                      <a:schemeClr val="tx1"/>
                    </a:gs>
                  </a:gsLst>
                  <a:lin ang="5400000" scaled="0"/>
                </a:gradFill>
              </a:rPr>
              <a:t>Can be a server (IaaS) or Azure Analysis Services (PaaS)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kern="0" dirty="0">
                <a:gradFill>
                  <a:gsLst>
                    <a:gs pos="1250">
                      <a:schemeClr val="tx1"/>
                    </a:gs>
                    <a:gs pos="100000">
                      <a:schemeClr val="tx1"/>
                    </a:gs>
                  </a:gsLst>
                  <a:lin ang="5400000" scaled="0"/>
                </a:gradFill>
              </a:rPr>
              <a:t>When is it appropriate</a:t>
            </a:r>
          </a:p>
          <a:p>
            <a:pPr marL="742950" lvl="1" indent="-285750">
              <a:buFont typeface="Arial" panose="020B0604020202020204" pitchFamily="34" charset="0"/>
              <a:buChar char="•"/>
            </a:pPr>
            <a:r>
              <a:rPr lang="en-US" sz="2100" kern="0" dirty="0">
                <a:gradFill>
                  <a:gsLst>
                    <a:gs pos="1250">
                      <a:schemeClr val="tx1"/>
                    </a:gs>
                    <a:gs pos="100000">
                      <a:schemeClr val="tx1"/>
                    </a:gs>
                  </a:gsLst>
                  <a:lin ang="5400000" scaled="0"/>
                </a:gradFill>
                <a:latin typeface="+mj-lt"/>
              </a:rPr>
              <a:t>Organization has already invested significantly in SSAS, have mature models</a:t>
            </a:r>
          </a:p>
          <a:p>
            <a:pPr marL="742950" lvl="1" indent="-285750">
              <a:buFont typeface="Arial" panose="020B0604020202020204" pitchFamily="34" charset="0"/>
              <a:buChar char="•"/>
            </a:pPr>
            <a:r>
              <a:rPr lang="en-US" sz="2100" kern="0" dirty="0">
                <a:gradFill>
                  <a:gsLst>
                    <a:gs pos="1250">
                      <a:schemeClr val="tx1"/>
                    </a:gs>
                    <a:gs pos="100000">
                      <a:schemeClr val="tx1"/>
                    </a:gs>
                  </a:gsLst>
                  <a:lin ang="5400000" scaled="0"/>
                </a:gradFill>
                <a:latin typeface="+mj-lt"/>
              </a:rPr>
              <a:t>High level of control needed around partitions, data refresh, query scale-out and workload splitting</a:t>
            </a:r>
          </a:p>
          <a:p>
            <a:pPr marL="742950" lvl="1" indent="-285750">
              <a:buFont typeface="Arial" panose="020B0604020202020204" pitchFamily="34" charset="0"/>
              <a:buChar char="•"/>
            </a:pPr>
            <a:r>
              <a:rPr lang="en-US" sz="2100" kern="0" dirty="0">
                <a:gradFill>
                  <a:gsLst>
                    <a:gs pos="1250">
                      <a:schemeClr val="tx1"/>
                    </a:gs>
                    <a:gs pos="100000">
                      <a:schemeClr val="tx1"/>
                    </a:gs>
                  </a:gsLst>
                  <a:lin ang="5400000" scaled="0"/>
                </a:gradFill>
                <a:latin typeface="+mj-lt"/>
              </a:rPr>
              <a:t>Granular auditing, monitoring and diagnostics</a:t>
            </a:r>
          </a:p>
          <a:p>
            <a:pPr marL="742950" lvl="1" indent="-285750">
              <a:buFont typeface="Arial" panose="020B0604020202020204" pitchFamily="34" charset="0"/>
              <a:buChar char="•"/>
            </a:pPr>
            <a:r>
              <a:rPr lang="en-US" sz="2100" kern="0" dirty="0">
                <a:gradFill>
                  <a:gsLst>
                    <a:gs pos="1250">
                      <a:schemeClr val="tx1"/>
                    </a:gs>
                    <a:gs pos="100000">
                      <a:schemeClr val="tx1"/>
                    </a:gs>
                  </a:gsLst>
                  <a:lin ang="5400000" scaled="0"/>
                </a:gradFill>
                <a:latin typeface="+mj-lt"/>
              </a:rPr>
              <a:t>Integration with CI/CD or similar automation pipelines</a:t>
            </a:r>
          </a:p>
          <a:p>
            <a:pPr marL="742950" lvl="1" indent="-285750">
              <a:buFont typeface="Arial" panose="020B0604020202020204" pitchFamily="34" charset="0"/>
              <a:buChar char="•"/>
            </a:pPr>
            <a:r>
              <a:rPr lang="en-US" sz="2100" kern="0" dirty="0">
                <a:gradFill>
                  <a:gsLst>
                    <a:gs pos="1250">
                      <a:schemeClr val="tx1"/>
                    </a:gs>
                    <a:gs pos="100000">
                      <a:schemeClr val="tx1"/>
                    </a:gs>
                  </a:gsLst>
                  <a:lin ang="5400000" scaled="0"/>
                </a:gradFill>
                <a:latin typeface="+mj-lt"/>
              </a:rPr>
              <a:t>Models can’t fit in Premium (P3+ models up to 10GB v. no overall model size limit in SSAS)</a:t>
            </a:r>
          </a:p>
          <a:p>
            <a:pPr lvl="1"/>
            <a:endParaRPr lang="en-US" sz="2100" dirty="0"/>
          </a:p>
          <a:p>
            <a:pPr marL="342900" indent="-342900">
              <a:buFont typeface="Arial" panose="020B0604020202020204" pitchFamily="34" charset="0"/>
              <a:buChar char="•"/>
            </a:pPr>
            <a:r>
              <a:rPr lang="en-US" sz="2100" kern="0" dirty="0">
                <a:gradFill>
                  <a:gsLst>
                    <a:gs pos="1250">
                      <a:schemeClr val="tx1"/>
                    </a:gs>
                    <a:gs pos="100000">
                      <a:schemeClr val="tx1"/>
                    </a:gs>
                  </a:gsLst>
                  <a:lin ang="5400000" scaled="0"/>
                </a:gradFill>
              </a:rPr>
              <a:t>Considerations</a:t>
            </a:r>
          </a:p>
          <a:p>
            <a:pPr marL="742950" lvl="1" indent="-285750">
              <a:buFont typeface="Arial" panose="020B0604020202020204" pitchFamily="34" charset="0"/>
              <a:buChar char="•"/>
            </a:pPr>
            <a:r>
              <a:rPr lang="en-US" sz="2100" kern="0" dirty="0">
                <a:gradFill>
                  <a:gsLst>
                    <a:gs pos="1250">
                      <a:schemeClr val="tx1"/>
                    </a:gs>
                    <a:gs pos="100000">
                      <a:schemeClr val="tx1"/>
                    </a:gs>
                  </a:gsLst>
                  <a:lin ang="5400000" scaled="0"/>
                </a:gradFill>
                <a:latin typeface="+mj-lt"/>
              </a:rPr>
              <a:t>Strategically we will be bringing AS features to Premium over time</a:t>
            </a:r>
          </a:p>
          <a:p>
            <a:pPr marL="742950" lvl="1" indent="-285750">
              <a:buFont typeface="Arial" panose="020B0604020202020204" pitchFamily="34" charset="0"/>
              <a:buChar char="•"/>
            </a:pPr>
            <a:r>
              <a:rPr lang="en-US" sz="2100" kern="0" dirty="0">
                <a:gradFill>
                  <a:gsLst>
                    <a:gs pos="1250">
                      <a:schemeClr val="tx1"/>
                    </a:gs>
                    <a:gs pos="100000">
                      <a:schemeClr val="tx1"/>
                    </a:gs>
                  </a:gsLst>
                  <a:lin ang="5400000" scaled="0"/>
                </a:gradFill>
                <a:latin typeface="+mj-lt"/>
              </a:rPr>
              <a:t>We can enable certain features per customer (e.g. Aggregations in </a:t>
            </a:r>
            <a:r>
              <a:rPr lang="en-US" sz="2100" kern="0" dirty="0" err="1">
                <a:gradFill>
                  <a:gsLst>
                    <a:gs pos="1250">
                      <a:schemeClr val="tx1"/>
                    </a:gs>
                    <a:gs pos="100000">
                      <a:schemeClr val="tx1"/>
                    </a:gs>
                  </a:gsLst>
                  <a:lin ang="5400000" scaled="0"/>
                </a:gradFill>
                <a:latin typeface="+mj-lt"/>
              </a:rPr>
              <a:t>ASAzure</a:t>
            </a:r>
            <a:r>
              <a:rPr lang="en-US" sz="2100" kern="0" dirty="0">
                <a:gradFill>
                  <a:gsLst>
                    <a:gs pos="1250">
                      <a:schemeClr val="tx1"/>
                    </a:gs>
                    <a:gs pos="100000">
                      <a:schemeClr val="tx1"/>
                    </a:gs>
                  </a:gsLst>
                  <a:lin ang="5400000" scaled="0"/>
                </a:gradFill>
                <a:latin typeface="+mj-lt"/>
              </a:rPr>
              <a:t>)</a:t>
            </a:r>
          </a:p>
        </p:txBody>
      </p:sp>
      <p:sp>
        <p:nvSpPr>
          <p:cNvPr id="2" name="TextBox 1">
            <a:extLst>
              <a:ext uri="{FF2B5EF4-FFF2-40B4-BE49-F238E27FC236}">
                <a16:creationId xmlns:a16="http://schemas.microsoft.com/office/drawing/2014/main" id="{352E043D-6C35-423A-A4A7-B5C14F975EA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1467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12005" y="169860"/>
            <a:ext cx="9532096"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Connection: </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DirectQuery</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to </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RelationalSource</a:t>
            </a:r>
            <a:endPar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69F08640-93D4-4747-B81A-78CB48915E0F}"/>
              </a:ext>
            </a:extLst>
          </p:cNvPr>
          <p:cNvSpPr/>
          <p:nvPr/>
        </p:nvSpPr>
        <p:spPr>
          <a:xfrm>
            <a:off x="588664" y="2547566"/>
            <a:ext cx="7174449" cy="378565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Direct Query to SQL or other relational source</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On Premise or Azure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Composite modeling is possible where some data sources are in Direct Query mode and a few are in Import mode</a:t>
            </a: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You can add relationships and DAX </a:t>
            </a:r>
            <a:endParaRPr lang="en-US" sz="2400" kern="0" dirty="0">
              <a:gradFill>
                <a:gsLst>
                  <a:gs pos="1250">
                    <a:schemeClr val="tx1"/>
                  </a:gs>
                  <a:gs pos="100000">
                    <a:schemeClr val="tx1"/>
                  </a:gs>
                </a:gsLst>
                <a:lin ang="5400000" scaled="0"/>
              </a:gradFill>
              <a:latin typeface="+mj-lt"/>
            </a:endParaRPr>
          </a:p>
        </p:txBody>
      </p:sp>
      <p:pic>
        <p:nvPicPr>
          <p:cNvPr id="3" name="Picture 2">
            <a:extLst>
              <a:ext uri="{FF2B5EF4-FFF2-40B4-BE49-F238E27FC236}">
                <a16:creationId xmlns:a16="http://schemas.microsoft.com/office/drawing/2014/main" id="{6DA16E05-4008-4659-8C8B-59AF4C6A1198}"/>
              </a:ext>
            </a:extLst>
          </p:cNvPr>
          <p:cNvPicPr>
            <a:picLocks noChangeAspect="1"/>
          </p:cNvPicPr>
          <p:nvPr/>
        </p:nvPicPr>
        <p:blipFill>
          <a:blip r:embed="rId3"/>
          <a:stretch>
            <a:fillRect/>
          </a:stretch>
        </p:blipFill>
        <p:spPr>
          <a:xfrm>
            <a:off x="8041950" y="2021357"/>
            <a:ext cx="2759824" cy="2040832"/>
          </a:xfrm>
          <a:prstGeom prst="rect">
            <a:avLst/>
          </a:prstGeom>
        </p:spPr>
      </p:pic>
      <p:sp>
        <p:nvSpPr>
          <p:cNvPr id="4" name="TextBox 3">
            <a:extLst>
              <a:ext uri="{FF2B5EF4-FFF2-40B4-BE49-F238E27FC236}">
                <a16:creationId xmlns:a16="http://schemas.microsoft.com/office/drawing/2014/main" id="{C2E6E447-F99B-4BC7-A24F-3AF7A5401A2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140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0000"/>
                </a:solidFill>
                <a:effectLst/>
                <a:uLnTx/>
                <a:uFillTx/>
                <a:latin typeface="Segoe UI" panose="020B0502040204020203" pitchFamily="34" charset="0"/>
                <a:cs typeface="Segoe UI" panose="020B0502040204020203" pitchFamily="34" charset="0"/>
              </a:rPr>
              <a:t>Import </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Mode</a:t>
            </a:r>
          </a:p>
        </p:txBody>
      </p:sp>
      <p:sp>
        <p:nvSpPr>
          <p:cNvPr id="6" name="Title 1">
            <a:extLst>
              <a:ext uri="{FF2B5EF4-FFF2-40B4-BE49-F238E27FC236}">
                <a16:creationId xmlns:a16="http://schemas.microsoft.com/office/drawing/2014/main" id="{0C032381-B293-406E-8316-0469B0C6FD51}"/>
              </a:ext>
            </a:extLst>
          </p:cNvPr>
          <p:cNvSpPr>
            <a:spLocks noGrp="1"/>
          </p:cNvSpPr>
          <p:nvPr>
            <p:ph type="title"/>
          </p:nvPr>
        </p:nvSpPr>
        <p:spPr>
          <a:xfrm>
            <a:off x="346327" y="2236619"/>
            <a:ext cx="11655840" cy="524527"/>
          </a:xfrm>
        </p:spPr>
        <p:txBody>
          <a:bodyPr vert="horz" wrap="square" lIns="146304" tIns="91440" rIns="146304" bIns="91440" rtlCol="0" anchor="t">
            <a:noAutofit/>
          </a:bodyPr>
          <a:lstStyle/>
          <a:p>
            <a:r>
              <a:rPr lang="en-US" sz="2800" b="1" dirty="0">
                <a:solidFill>
                  <a:srgbClr val="505050"/>
                </a:solidFill>
                <a:latin typeface="+mn-lt"/>
              </a:rPr>
              <a:t>What is unique about Power BI Desktop in </a:t>
            </a:r>
            <a:r>
              <a:rPr lang="en-US" sz="2800" b="1" dirty="0">
                <a:solidFill>
                  <a:srgbClr val="FF0000"/>
                </a:solidFill>
                <a:latin typeface="+mn-lt"/>
              </a:rPr>
              <a:t>Import</a:t>
            </a:r>
            <a:r>
              <a:rPr lang="en-US" sz="2800" b="1" dirty="0">
                <a:solidFill>
                  <a:schemeClr val="tx1"/>
                </a:solidFill>
                <a:latin typeface="+mn-lt"/>
              </a:rPr>
              <a:t> </a:t>
            </a:r>
            <a:r>
              <a:rPr lang="en-US" sz="2800" b="1" dirty="0">
                <a:solidFill>
                  <a:srgbClr val="505050"/>
                </a:solidFill>
                <a:latin typeface="+mn-lt"/>
              </a:rPr>
              <a:t>Mode?</a:t>
            </a:r>
          </a:p>
        </p:txBody>
      </p:sp>
      <p:sp>
        <p:nvSpPr>
          <p:cNvPr id="8" name="Rectangle 7">
            <a:extLst>
              <a:ext uri="{FF2B5EF4-FFF2-40B4-BE49-F238E27FC236}">
                <a16:creationId xmlns:a16="http://schemas.microsoft.com/office/drawing/2014/main" id="{7C60FB47-9C37-4746-B69A-26F0FE2EC3B2}"/>
              </a:ext>
            </a:extLst>
          </p:cNvPr>
          <p:cNvSpPr/>
          <p:nvPr/>
        </p:nvSpPr>
        <p:spPr>
          <a:xfrm>
            <a:off x="346327" y="3008576"/>
            <a:ext cx="11469576" cy="172970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latin typeface="+mj-lt"/>
              </a:rPr>
              <a:t>Columnar database</a:t>
            </a:r>
          </a:p>
          <a:p>
            <a:pPr>
              <a:lnSpc>
                <a:spcPct val="90000"/>
              </a:lnSpc>
              <a:spcAft>
                <a:spcPts val="600"/>
              </a:spcAft>
            </a:pPr>
            <a:endParaRPr lang="en-US" sz="2400" b="1" dirty="0">
              <a:solidFill>
                <a:srgbClr val="00B0F0"/>
              </a:solidFill>
              <a:latin typeface="+mj-lt"/>
            </a:endParaRPr>
          </a:p>
          <a:p>
            <a:pPr marL="342900" indent="-342900">
              <a:lnSpc>
                <a:spcPct val="90000"/>
              </a:lnSpc>
              <a:spcAft>
                <a:spcPts val="600"/>
              </a:spcAft>
              <a:buFont typeface="Arial" panose="020B0604020202020204" pitchFamily="34" charset="0"/>
              <a:buChar char="•"/>
            </a:pPr>
            <a:r>
              <a:rPr lang="en-US" sz="2400" dirty="0">
                <a:solidFill>
                  <a:srgbClr val="00B0F0"/>
                </a:solidFill>
              </a:rPr>
              <a:t>In-memory database</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10" name="Title 1">
            <a:extLst>
              <a:ext uri="{FF2B5EF4-FFF2-40B4-BE49-F238E27FC236}">
                <a16:creationId xmlns:a16="http://schemas.microsoft.com/office/drawing/2014/main" id="{71A95846-4045-4383-818F-09BCA5BDEA1C}"/>
              </a:ext>
            </a:extLst>
          </p:cNvPr>
          <p:cNvSpPr txBox="1">
            <a:spLocks/>
          </p:cNvSpPr>
          <p:nvPr/>
        </p:nvSpPr>
        <p:spPr>
          <a:xfrm>
            <a:off x="346327" y="5294421"/>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505050"/>
                </a:solidFill>
                <a:latin typeface="+mn-lt"/>
              </a:rPr>
              <a:t>Let us understand some of the internals of Power BI Desktop !!</a:t>
            </a:r>
          </a:p>
        </p:txBody>
      </p:sp>
      <p:sp>
        <p:nvSpPr>
          <p:cNvPr id="2" name="TextBox 1">
            <a:extLst>
              <a:ext uri="{FF2B5EF4-FFF2-40B4-BE49-F238E27FC236}">
                <a16:creationId xmlns:a16="http://schemas.microsoft.com/office/drawing/2014/main" id="{3C42F812-81DC-4AC1-9620-CB7243301DA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3733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126125" y="114878"/>
            <a:ext cx="9900743"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Choosing Storage Mode: Import vs </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DirectQuery</a:t>
            </a:r>
            <a:endPar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B6FBDC4C-D7ED-4063-A36C-7C82C3D4E885}"/>
              </a:ext>
            </a:extLst>
          </p:cNvPr>
          <p:cNvSpPr/>
          <p:nvPr/>
        </p:nvSpPr>
        <p:spPr>
          <a:xfrm>
            <a:off x="372525" y="1860775"/>
            <a:ext cx="11819475" cy="5170646"/>
          </a:xfrm>
          <a:prstGeom prst="rect">
            <a:avLst/>
          </a:prstGeom>
        </p:spPr>
        <p:txBody>
          <a:bodyPr wrap="square">
            <a:spAutoFit/>
          </a:bodyPr>
          <a:lstStyle/>
          <a:p>
            <a:pPr marL="342900" indent="-342900">
              <a:buFont typeface="Arial" panose="020B0604020202020204" pitchFamily="34" charset="0"/>
              <a:buChar char="•"/>
            </a:pPr>
            <a:r>
              <a:rPr lang="en-US" sz="2200" kern="0" dirty="0">
                <a:gradFill>
                  <a:gsLst>
                    <a:gs pos="1250">
                      <a:schemeClr val="tx1"/>
                    </a:gs>
                    <a:gs pos="100000">
                      <a:schemeClr val="tx1"/>
                    </a:gs>
                  </a:gsLst>
                  <a:lin ang="5400000" scaled="0"/>
                </a:gradFill>
              </a:rPr>
              <a:t>Import is your first choice (all in memory = best speed, no DAX limits)</a:t>
            </a:r>
          </a:p>
          <a:p>
            <a:pPr marL="342900" indent="-342900">
              <a:buFont typeface="Arial" panose="020B0604020202020204" pitchFamily="34" charset="0"/>
              <a:buChar char="•"/>
            </a:pPr>
            <a:endParaRPr lang="en-US" sz="22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200" kern="0" dirty="0">
                <a:gradFill>
                  <a:gsLst>
                    <a:gs pos="1250">
                      <a:schemeClr val="tx1"/>
                    </a:gs>
                    <a:gs pos="100000">
                      <a:schemeClr val="tx1"/>
                    </a:gs>
                  </a:gsLst>
                  <a:lin ang="5400000" scaled="0"/>
                </a:gradFill>
              </a:rPr>
              <a:t>When is it inappropriate</a:t>
            </a:r>
          </a:p>
          <a:p>
            <a:pPr marL="800100" lvl="1" indent="-342900">
              <a:buFont typeface="Arial" panose="020B0604020202020204" pitchFamily="34" charset="0"/>
              <a:buChar char="•"/>
            </a:pPr>
            <a:r>
              <a:rPr lang="en-US" sz="2200" kern="0" dirty="0">
                <a:gradFill>
                  <a:gsLst>
                    <a:gs pos="1250">
                      <a:schemeClr val="tx1"/>
                    </a:gs>
                    <a:gs pos="100000">
                      <a:schemeClr val="tx1"/>
                    </a:gs>
                  </a:gsLst>
                  <a:lin ang="5400000" scaled="0"/>
                </a:gradFill>
                <a:latin typeface="+mj-lt"/>
              </a:rPr>
              <a:t>Extremely large data volumes</a:t>
            </a:r>
          </a:p>
          <a:p>
            <a:pPr marL="800100" lvl="1" indent="-342900">
              <a:buFont typeface="Arial" panose="020B0604020202020204" pitchFamily="34" charset="0"/>
              <a:buChar char="•"/>
            </a:pPr>
            <a:r>
              <a:rPr lang="en-US" sz="2200" kern="0" dirty="0">
                <a:gradFill>
                  <a:gsLst>
                    <a:gs pos="1250">
                      <a:schemeClr val="tx1"/>
                    </a:gs>
                    <a:gs pos="100000">
                      <a:schemeClr val="tx1"/>
                    </a:gs>
                  </a:gsLst>
                  <a:lin ang="5400000" scaled="0"/>
                </a:gradFill>
                <a:latin typeface="+mj-lt"/>
              </a:rPr>
              <a:t>Need near real-time access to data from source</a:t>
            </a:r>
          </a:p>
          <a:p>
            <a:pPr marL="800100" lvl="1" indent="-342900">
              <a:buFont typeface="Arial" panose="020B0604020202020204" pitchFamily="34" charset="0"/>
              <a:buChar char="•"/>
            </a:pPr>
            <a:r>
              <a:rPr lang="en-US" sz="2200" kern="0" dirty="0">
                <a:gradFill>
                  <a:gsLst>
                    <a:gs pos="1250">
                      <a:schemeClr val="tx1"/>
                    </a:gs>
                    <a:gs pos="100000">
                      <a:schemeClr val="tx1"/>
                    </a:gs>
                  </a:gsLst>
                  <a:lin ang="5400000" scaled="0"/>
                </a:gradFill>
                <a:latin typeface="+mj-lt"/>
              </a:rPr>
              <a:t>Considerable existing investment in external DW or OLAP (modelled, conformed, cleaned, calcs defined </a:t>
            </a:r>
            <a:r>
              <a:rPr lang="en-US" sz="2200" kern="0" dirty="0" err="1">
                <a:gradFill>
                  <a:gsLst>
                    <a:gs pos="1250">
                      <a:schemeClr val="tx1"/>
                    </a:gs>
                    <a:gs pos="100000">
                      <a:schemeClr val="tx1"/>
                    </a:gs>
                  </a:gsLst>
                  <a:lin ang="5400000" scaled="0"/>
                </a:gradFill>
                <a:latin typeface="+mj-lt"/>
              </a:rPr>
              <a:t>etc</a:t>
            </a:r>
            <a:r>
              <a:rPr lang="en-US" sz="2200" kern="0" dirty="0">
                <a:gradFill>
                  <a:gsLst>
                    <a:gs pos="1250">
                      <a:schemeClr val="tx1"/>
                    </a:gs>
                    <a:gs pos="100000">
                      <a:schemeClr val="tx1"/>
                    </a:gs>
                  </a:gsLst>
                  <a:lin ang="5400000" scaled="0"/>
                </a:gradFill>
                <a:latin typeface="+mj-lt"/>
              </a:rPr>
              <a:t>). SSAS MD, SAP HANA and BW are common.</a:t>
            </a:r>
          </a:p>
          <a:p>
            <a:pPr marL="800100" lvl="1" indent="-342900">
              <a:buFont typeface="Arial" panose="020B0604020202020204" pitchFamily="34" charset="0"/>
              <a:buChar char="•"/>
            </a:pPr>
            <a:r>
              <a:rPr lang="en-US" sz="2200" kern="0" dirty="0">
                <a:gradFill>
                  <a:gsLst>
                    <a:gs pos="1250">
                      <a:schemeClr val="tx1"/>
                    </a:gs>
                    <a:gs pos="100000">
                      <a:schemeClr val="tx1"/>
                    </a:gs>
                  </a:gsLst>
                  <a:lin ang="5400000" scaled="0"/>
                </a:gradFill>
                <a:latin typeface="+mj-lt"/>
              </a:rPr>
              <a:t>Regulatory and data sovereignty requirements</a:t>
            </a:r>
          </a:p>
          <a:p>
            <a:endParaRPr lang="en-US" sz="2200" dirty="0"/>
          </a:p>
          <a:p>
            <a:pPr marL="457200" indent="-457200">
              <a:buFont typeface="Arial" panose="020B0604020202020204" pitchFamily="34" charset="0"/>
              <a:buChar char="•"/>
            </a:pPr>
            <a:r>
              <a:rPr lang="en-US" sz="2200" kern="0" dirty="0">
                <a:gradFill>
                  <a:gsLst>
                    <a:gs pos="1250">
                      <a:schemeClr val="tx1"/>
                    </a:gs>
                    <a:gs pos="100000">
                      <a:schemeClr val="tx1"/>
                    </a:gs>
                  </a:gsLst>
                  <a:lin ang="5400000" scaled="0"/>
                </a:gradFill>
              </a:rPr>
              <a:t>Considerations</a:t>
            </a:r>
          </a:p>
          <a:p>
            <a:pPr marL="800100" lvl="1" indent="-342900">
              <a:buFont typeface="Arial" panose="020B0604020202020204" pitchFamily="34" charset="0"/>
              <a:buChar char="•"/>
            </a:pPr>
            <a:r>
              <a:rPr lang="en-US" sz="2200" kern="0" dirty="0">
                <a:gradFill>
                  <a:gsLst>
                    <a:gs pos="1250">
                      <a:schemeClr val="tx1"/>
                    </a:gs>
                    <a:gs pos="100000">
                      <a:schemeClr val="tx1"/>
                    </a:gs>
                  </a:gsLst>
                  <a:lin ang="5400000" scaled="0"/>
                </a:gradFill>
                <a:latin typeface="+mj-lt"/>
              </a:rPr>
              <a:t>How much source data, how compressible? Rule of thumb is 5x-10x</a:t>
            </a:r>
          </a:p>
          <a:p>
            <a:pPr marL="800100" lvl="1" indent="-342900">
              <a:buFont typeface="Arial" panose="020B0604020202020204" pitchFamily="34" charset="0"/>
              <a:buChar char="•"/>
            </a:pPr>
            <a:r>
              <a:rPr lang="en-US" sz="2200" kern="0" dirty="0">
                <a:gradFill>
                  <a:gsLst>
                    <a:gs pos="1250">
                      <a:schemeClr val="tx1"/>
                    </a:gs>
                    <a:gs pos="100000">
                      <a:schemeClr val="tx1"/>
                    </a:gs>
                  </a:gsLst>
                  <a:lin ang="5400000" scaled="0"/>
                </a:gradFill>
                <a:latin typeface="+mj-lt"/>
              </a:rPr>
              <a:t>Is Premium an option? (larger datasets supported there)</a:t>
            </a:r>
          </a:p>
          <a:p>
            <a:pPr marL="800100" lvl="1" indent="-342900">
              <a:buFont typeface="Arial" panose="020B0604020202020204" pitchFamily="34" charset="0"/>
              <a:buChar char="•"/>
            </a:pPr>
            <a:r>
              <a:rPr lang="en-US" sz="2200" kern="0" dirty="0">
                <a:gradFill>
                  <a:gsLst>
                    <a:gs pos="1250">
                      <a:schemeClr val="tx1"/>
                    </a:gs>
                    <a:gs pos="100000">
                      <a:schemeClr val="tx1"/>
                    </a:gs>
                  </a:gsLst>
                  <a:lin ang="5400000" scaled="0"/>
                </a:gradFill>
                <a:latin typeface="+mj-lt"/>
              </a:rPr>
              <a:t>Will blended architecture suffice? (Composite models, Aggregations for summary data)</a:t>
            </a:r>
          </a:p>
          <a:p>
            <a:pPr marL="800100" lvl="1" indent="-342900">
              <a:buFont typeface="Arial" panose="020B0604020202020204" pitchFamily="34" charset="0"/>
              <a:buChar char="•"/>
            </a:pPr>
            <a:r>
              <a:rPr lang="en-US" sz="2200" kern="0" dirty="0">
                <a:gradFill>
                  <a:gsLst>
                    <a:gs pos="1250">
                      <a:schemeClr val="tx1"/>
                    </a:gs>
                    <a:gs pos="100000">
                      <a:schemeClr val="tx1"/>
                    </a:gs>
                  </a:gsLst>
                  <a:lin ang="5400000" scaled="0"/>
                </a:gradFill>
                <a:latin typeface="+mj-lt"/>
              </a:rPr>
              <a:t>Some limits on DAX in </a:t>
            </a:r>
            <a:r>
              <a:rPr lang="en-US" sz="2200" kern="0" dirty="0" err="1">
                <a:gradFill>
                  <a:gsLst>
                    <a:gs pos="1250">
                      <a:schemeClr val="tx1"/>
                    </a:gs>
                    <a:gs pos="100000">
                      <a:schemeClr val="tx1"/>
                    </a:gs>
                  </a:gsLst>
                  <a:lin ang="5400000" scaled="0"/>
                </a:gradFill>
                <a:latin typeface="+mj-lt"/>
              </a:rPr>
              <a:t>DirectQuery</a:t>
            </a:r>
            <a:r>
              <a:rPr lang="en-US" sz="2200" kern="0" dirty="0">
                <a:gradFill>
                  <a:gsLst>
                    <a:gs pos="1250">
                      <a:schemeClr val="tx1"/>
                    </a:gs>
                    <a:gs pos="100000">
                      <a:schemeClr val="tx1"/>
                    </a:gs>
                  </a:gsLst>
                  <a:lin ang="5400000" scaled="0"/>
                </a:gradFill>
                <a:latin typeface="+mj-lt"/>
              </a:rPr>
              <a:t> mode (e.g. time intelligence)</a:t>
            </a:r>
          </a:p>
          <a:p>
            <a:pPr marL="342900" indent="-342900">
              <a:buFont typeface="Arial" panose="020B0604020202020204" pitchFamily="34" charset="0"/>
              <a:buChar char="•"/>
            </a:pPr>
            <a:endParaRPr lang="en-US" sz="2200" kern="0" dirty="0">
              <a:gradFill>
                <a:gsLst>
                  <a:gs pos="1250">
                    <a:schemeClr val="tx1"/>
                  </a:gs>
                  <a:gs pos="100000">
                    <a:schemeClr val="tx1"/>
                  </a:gs>
                </a:gsLst>
                <a:lin ang="5400000" scaled="0"/>
              </a:gradFill>
              <a:latin typeface="+mj-lt"/>
            </a:endParaRPr>
          </a:p>
        </p:txBody>
      </p:sp>
      <p:sp>
        <p:nvSpPr>
          <p:cNvPr id="3" name="TextBox 2">
            <a:extLst>
              <a:ext uri="{FF2B5EF4-FFF2-40B4-BE49-F238E27FC236}">
                <a16:creationId xmlns:a16="http://schemas.microsoft.com/office/drawing/2014/main" id="{24F8C205-BF8B-4085-9359-F3F5469C279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613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Columnar Database</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graphicFrame>
        <p:nvGraphicFramePr>
          <p:cNvPr id="8" name="Table 7">
            <a:extLst>
              <a:ext uri="{FF2B5EF4-FFF2-40B4-BE49-F238E27FC236}">
                <a16:creationId xmlns:a16="http://schemas.microsoft.com/office/drawing/2014/main" id="{8BFE5791-56E1-4A0C-96D3-ED40F2C988F2}"/>
              </a:ext>
            </a:extLst>
          </p:cNvPr>
          <p:cNvGraphicFramePr>
            <a:graphicFrameLocks noGrp="1"/>
          </p:cNvGraphicFramePr>
          <p:nvPr>
            <p:extLst>
              <p:ext uri="{D42A27DB-BD31-4B8C-83A1-F6EECF244321}">
                <p14:modId xmlns:p14="http://schemas.microsoft.com/office/powerpoint/2010/main" val="3993426519"/>
              </p:ext>
            </p:extLst>
          </p:nvPr>
        </p:nvGraphicFramePr>
        <p:xfrm>
          <a:off x="752991" y="2449546"/>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9" name="Table 8">
            <a:extLst>
              <a:ext uri="{FF2B5EF4-FFF2-40B4-BE49-F238E27FC236}">
                <a16:creationId xmlns:a16="http://schemas.microsoft.com/office/drawing/2014/main" id="{89643F38-A1E2-43AA-8671-35685E8B4962}"/>
              </a:ext>
            </a:extLst>
          </p:cNvPr>
          <p:cNvGraphicFramePr>
            <a:graphicFrameLocks noGrp="1"/>
          </p:cNvGraphicFramePr>
          <p:nvPr>
            <p:extLst>
              <p:ext uri="{D42A27DB-BD31-4B8C-83A1-F6EECF244321}">
                <p14:modId xmlns:p14="http://schemas.microsoft.com/office/powerpoint/2010/main" val="4232982409"/>
              </p:ext>
            </p:extLst>
          </p:nvPr>
        </p:nvGraphicFramePr>
        <p:xfrm>
          <a:off x="6932181" y="2449546"/>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a:extLst>
              <a:ext uri="{FF2B5EF4-FFF2-40B4-BE49-F238E27FC236}">
                <a16:creationId xmlns:a16="http://schemas.microsoft.com/office/drawing/2014/main" id="{AD65FB55-77D2-4422-8563-80AA290C84FE}"/>
              </a:ext>
            </a:extLst>
          </p:cNvPr>
          <p:cNvSpPr txBox="1"/>
          <p:nvPr/>
        </p:nvSpPr>
        <p:spPr>
          <a:xfrm>
            <a:off x="865" y="5078955"/>
            <a:ext cx="6146119"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row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fast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slower</a:t>
            </a:r>
          </a:p>
        </p:txBody>
      </p:sp>
      <p:sp>
        <p:nvSpPr>
          <p:cNvPr id="11" name="TextBox 10">
            <a:extLst>
              <a:ext uri="{FF2B5EF4-FFF2-40B4-BE49-F238E27FC236}">
                <a16:creationId xmlns:a16="http://schemas.microsoft.com/office/drawing/2014/main" id="{A6704833-C798-41F3-9405-F02613361401}"/>
              </a:ext>
            </a:extLst>
          </p:cNvPr>
          <p:cNvSpPr txBox="1"/>
          <p:nvPr/>
        </p:nvSpPr>
        <p:spPr>
          <a:xfrm>
            <a:off x="6333892" y="5078955"/>
            <a:ext cx="6146119" cy="17727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column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slow</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faster</a:t>
            </a:r>
          </a:p>
          <a:p>
            <a:pPr marL="342900" indent="-342900">
              <a:lnSpc>
                <a:spcPct val="90000"/>
              </a:lnSpc>
              <a:spcAft>
                <a:spcPts val="600"/>
              </a:spcAft>
              <a:buFont typeface="Arial" panose="020B0604020202020204" pitchFamily="34" charset="0"/>
              <a:buChar char="•"/>
            </a:pPr>
            <a:r>
              <a:rPr lang="en-US" b="1" dirty="0">
                <a:solidFill>
                  <a:srgbClr val="00B0F0"/>
                </a:solidFill>
              </a:rPr>
              <a:t>Columnar databases are well suited for analytics</a:t>
            </a:r>
          </a:p>
        </p:txBody>
      </p:sp>
      <p:sp>
        <p:nvSpPr>
          <p:cNvPr id="12" name="TextBox 11">
            <a:extLst>
              <a:ext uri="{FF2B5EF4-FFF2-40B4-BE49-F238E27FC236}">
                <a16:creationId xmlns:a16="http://schemas.microsoft.com/office/drawing/2014/main" id="{3EC2D34B-BBB8-45D1-A91C-D5AE6DF76C2C}"/>
              </a:ext>
            </a:extLst>
          </p:cNvPr>
          <p:cNvSpPr txBox="1"/>
          <p:nvPr/>
        </p:nvSpPr>
        <p:spPr>
          <a:xfrm>
            <a:off x="0" y="1779045"/>
            <a:ext cx="58609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rgbClr val="505050"/>
                </a:solidFill>
              </a:rPr>
              <a:t>Row Based Database</a:t>
            </a:r>
          </a:p>
        </p:txBody>
      </p:sp>
      <p:sp>
        <p:nvSpPr>
          <p:cNvPr id="13" name="TextBox 12">
            <a:extLst>
              <a:ext uri="{FF2B5EF4-FFF2-40B4-BE49-F238E27FC236}">
                <a16:creationId xmlns:a16="http://schemas.microsoft.com/office/drawing/2014/main" id="{B83CB4FB-62D7-46E5-8BBE-CAD4BC4DD87C}"/>
              </a:ext>
            </a:extLst>
          </p:cNvPr>
          <p:cNvSpPr txBox="1"/>
          <p:nvPr/>
        </p:nvSpPr>
        <p:spPr>
          <a:xfrm>
            <a:off x="6760576" y="1779045"/>
            <a:ext cx="466456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rgbClr val="505050"/>
                </a:solidFill>
              </a:rPr>
              <a:t>PBI - Columnar Database</a:t>
            </a:r>
          </a:p>
        </p:txBody>
      </p:sp>
      <p:cxnSp>
        <p:nvCxnSpPr>
          <p:cNvPr id="14" name="Straight Arrow Connector 13">
            <a:extLst>
              <a:ext uri="{FF2B5EF4-FFF2-40B4-BE49-F238E27FC236}">
                <a16:creationId xmlns:a16="http://schemas.microsoft.com/office/drawing/2014/main" id="{2E60AA65-6F74-49B6-A34D-A4D9F30C2D38}"/>
              </a:ext>
            </a:extLst>
          </p:cNvPr>
          <p:cNvCxnSpPr/>
          <p:nvPr/>
        </p:nvCxnSpPr>
        <p:spPr>
          <a:xfrm flipH="1">
            <a:off x="5348191" y="325432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54600A6-268B-4D38-BF2B-6ADFEBC325B7}"/>
              </a:ext>
            </a:extLst>
          </p:cNvPr>
          <p:cNvCxnSpPr/>
          <p:nvPr/>
        </p:nvCxnSpPr>
        <p:spPr>
          <a:xfrm flipH="1">
            <a:off x="5348191" y="3796870"/>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E074B9-77F8-48E5-B3E0-DEC8FADE9EBF}"/>
              </a:ext>
            </a:extLst>
          </p:cNvPr>
          <p:cNvCxnSpPr/>
          <p:nvPr/>
        </p:nvCxnSpPr>
        <p:spPr>
          <a:xfrm flipH="1">
            <a:off x="5348191" y="4339414"/>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CDB33ED-5BA8-4D93-BCDE-5F71583BBE0A}"/>
              </a:ext>
            </a:extLst>
          </p:cNvPr>
          <p:cNvCxnSpPr/>
          <p:nvPr/>
        </p:nvCxnSpPr>
        <p:spPr>
          <a:xfrm rot="5400000" flipH="1" flipV="1">
            <a:off x="10048714" y="488439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1A4D72B-95C5-40E3-8F95-25F81C10B427}"/>
              </a:ext>
            </a:extLst>
          </p:cNvPr>
          <p:cNvCxnSpPr/>
          <p:nvPr/>
        </p:nvCxnSpPr>
        <p:spPr>
          <a:xfrm rot="5400000" flipH="1" flipV="1">
            <a:off x="8597866" y="4907889"/>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CC1D2ED-A040-411E-AAF3-CB082E19A0A1}"/>
              </a:ext>
            </a:extLst>
          </p:cNvPr>
          <p:cNvCxnSpPr/>
          <p:nvPr/>
        </p:nvCxnSpPr>
        <p:spPr>
          <a:xfrm rot="5400000" flipH="1" flipV="1">
            <a:off x="7274527" y="488439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86A0DF-B069-4BFA-92A9-CF8765DC5DB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8733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In-Memory Database</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extBox 7">
            <a:extLst>
              <a:ext uri="{FF2B5EF4-FFF2-40B4-BE49-F238E27FC236}">
                <a16:creationId xmlns:a16="http://schemas.microsoft.com/office/drawing/2014/main" id="{8CD00C95-9D91-4775-B061-BA7644AFED4E}"/>
              </a:ext>
            </a:extLst>
          </p:cNvPr>
          <p:cNvSpPr txBox="1"/>
          <p:nvPr/>
        </p:nvSpPr>
        <p:spPr>
          <a:xfrm>
            <a:off x="472965" y="2907344"/>
            <a:ext cx="5604643" cy="217598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Data stored in </a:t>
            </a:r>
            <a:r>
              <a:rPr lang="en-US" b="1" dirty="0">
                <a:solidFill>
                  <a:srgbClr val="00B0F0"/>
                </a:solidFill>
              </a:rPr>
              <a:t>RAM (in memory)</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RAM is all electronic – </a:t>
            </a:r>
            <a:r>
              <a:rPr lang="en-US" b="1" dirty="0">
                <a:solidFill>
                  <a:srgbClr val="00B0F0"/>
                </a:solidFill>
              </a:rPr>
              <a:t>Read/Write is fast</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Laptops have smaller </a:t>
            </a:r>
            <a:r>
              <a:rPr lang="en-US" b="1" dirty="0">
                <a:solidFill>
                  <a:srgbClr val="00B0F0"/>
                </a:solidFill>
              </a:rPr>
              <a:t>RAM</a:t>
            </a:r>
            <a:r>
              <a:rPr lang="en-US" dirty="0">
                <a:gradFill>
                  <a:gsLst>
                    <a:gs pos="2917">
                      <a:schemeClr val="tx1"/>
                    </a:gs>
                    <a:gs pos="30000">
                      <a:schemeClr val="tx1"/>
                    </a:gs>
                  </a:gsLst>
                  <a:lin ang="5400000" scaled="0"/>
                </a:gradFill>
              </a:rPr>
              <a:t> </a:t>
            </a:r>
            <a:r>
              <a:rPr lang="en-US" b="1" dirty="0">
                <a:solidFill>
                  <a:srgbClr val="00B0F0"/>
                </a:solidFill>
              </a:rPr>
              <a:t>space (~8GB) </a:t>
            </a:r>
          </a:p>
          <a:p>
            <a:pPr>
              <a:lnSpc>
                <a:spcPct val="90000"/>
              </a:lnSpc>
              <a:spcAft>
                <a:spcPts val="600"/>
              </a:spcAft>
            </a:pPr>
            <a:endParaRPr lang="en-US"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5F2480D6-EAB8-4AA8-8479-31D13E9C6BB8}"/>
              </a:ext>
            </a:extLst>
          </p:cNvPr>
          <p:cNvSpPr txBox="1"/>
          <p:nvPr/>
        </p:nvSpPr>
        <p:spPr>
          <a:xfrm>
            <a:off x="118788" y="1905638"/>
            <a:ext cx="449211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rgbClr val="505050"/>
                </a:solidFill>
              </a:rPr>
              <a:t>PBI – In-Memory Database </a:t>
            </a:r>
          </a:p>
        </p:txBody>
      </p:sp>
      <p:sp>
        <p:nvSpPr>
          <p:cNvPr id="10" name="Rectangle 9">
            <a:extLst>
              <a:ext uri="{FF2B5EF4-FFF2-40B4-BE49-F238E27FC236}">
                <a16:creationId xmlns:a16="http://schemas.microsoft.com/office/drawing/2014/main" id="{388280B8-6EF0-4D91-BBB2-D0286D532E2C}"/>
              </a:ext>
            </a:extLst>
          </p:cNvPr>
          <p:cNvSpPr/>
          <p:nvPr/>
        </p:nvSpPr>
        <p:spPr>
          <a:xfrm>
            <a:off x="2247563" y="5752910"/>
            <a:ext cx="8479501" cy="480131"/>
          </a:xfrm>
          <a:prstGeom prst="rect">
            <a:avLst/>
          </a:prstGeom>
        </p:spPr>
        <p:txBody>
          <a:bodyPr wrap="none">
            <a:spAutoFit/>
          </a:bodyPr>
          <a:lstStyle/>
          <a:p>
            <a:pPr>
              <a:lnSpc>
                <a:spcPct val="90000"/>
              </a:lnSpc>
              <a:spcAft>
                <a:spcPts val="600"/>
              </a:spcAft>
            </a:pPr>
            <a:r>
              <a:rPr lang="en-US" sz="2800" dirty="0">
                <a:gradFill>
                  <a:gsLst>
                    <a:gs pos="2917">
                      <a:schemeClr val="tx1"/>
                    </a:gs>
                    <a:gs pos="30000">
                      <a:schemeClr val="tx1"/>
                    </a:gs>
                  </a:gsLst>
                  <a:lin ang="5400000" scaled="0"/>
                </a:gradFill>
              </a:rPr>
              <a:t>Power BI compresses data to conserve space in RAM</a:t>
            </a:r>
          </a:p>
        </p:txBody>
      </p:sp>
      <p:sp>
        <p:nvSpPr>
          <p:cNvPr id="2" name="TextBox 1">
            <a:extLst>
              <a:ext uri="{FF2B5EF4-FFF2-40B4-BE49-F238E27FC236}">
                <a16:creationId xmlns:a16="http://schemas.microsoft.com/office/drawing/2014/main" id="{1B7665B3-FCF7-4D83-92B1-737136952FA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4527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1311759"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Compressing Data – Dictionary Encoding</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E6050F3F-9551-4E36-A784-07F90B498555}"/>
              </a:ext>
            </a:extLst>
          </p:cNvPr>
          <p:cNvSpPr>
            <a:spLocks noGrp="1"/>
          </p:cNvSpPr>
          <p:nvPr>
            <p:ph type="title"/>
          </p:nvPr>
        </p:nvSpPr>
        <p:spPr>
          <a:xfrm>
            <a:off x="0" y="1742299"/>
            <a:ext cx="11655840" cy="524527"/>
          </a:xfrm>
        </p:spPr>
        <p:txBody>
          <a:bodyPr vert="horz" wrap="square" lIns="146304" tIns="91440" rIns="146304" bIns="91440" rtlCol="0" anchor="t">
            <a:noAutofit/>
          </a:bodyPr>
          <a:lstStyle/>
          <a:p>
            <a:pPr>
              <a:spcAft>
                <a:spcPts val="600"/>
              </a:spcAft>
            </a:pPr>
            <a:r>
              <a:rPr lang="en-US" sz="2800" b="1" dirty="0">
                <a:solidFill>
                  <a:srgbClr val="505050"/>
                </a:solidFill>
                <a:latin typeface="+mn-lt"/>
              </a:rPr>
              <a:t>How Power BI Compresses Data – Dictionary Encoding</a:t>
            </a:r>
          </a:p>
        </p:txBody>
      </p:sp>
      <p:graphicFrame>
        <p:nvGraphicFramePr>
          <p:cNvPr id="9" name="Table 8">
            <a:extLst>
              <a:ext uri="{FF2B5EF4-FFF2-40B4-BE49-F238E27FC236}">
                <a16:creationId xmlns:a16="http://schemas.microsoft.com/office/drawing/2014/main" id="{33EC64E1-BAB0-4FA7-987B-6142F6D0F1D3}"/>
              </a:ext>
            </a:extLst>
          </p:cNvPr>
          <p:cNvGraphicFramePr>
            <a:graphicFrameLocks noGrp="1"/>
          </p:cNvGraphicFramePr>
          <p:nvPr>
            <p:extLst>
              <p:ext uri="{D42A27DB-BD31-4B8C-83A1-F6EECF244321}">
                <p14:modId xmlns:p14="http://schemas.microsoft.com/office/powerpoint/2010/main" val="3890236479"/>
              </p:ext>
            </p:extLst>
          </p:nvPr>
        </p:nvGraphicFramePr>
        <p:xfrm>
          <a:off x="1072055" y="2266826"/>
          <a:ext cx="3775841" cy="4317492"/>
        </p:xfrm>
        <a:graphic>
          <a:graphicData uri="http://schemas.openxmlformats.org/drawingml/2006/table">
            <a:tbl>
              <a:tblPr firstRow="1" bandRow="1">
                <a:tableStyleId>{5C22544A-7EE6-4342-B048-85BDC9FD1C3A}</a:tableStyleId>
              </a:tblPr>
              <a:tblGrid>
                <a:gridCol w="1122594">
                  <a:extLst>
                    <a:ext uri="{9D8B030D-6E8A-4147-A177-3AD203B41FA5}">
                      <a16:colId xmlns:a16="http://schemas.microsoft.com/office/drawing/2014/main" val="20000"/>
                    </a:ext>
                  </a:extLst>
                </a:gridCol>
                <a:gridCol w="1102405">
                  <a:extLst>
                    <a:ext uri="{9D8B030D-6E8A-4147-A177-3AD203B41FA5}">
                      <a16:colId xmlns:a16="http://schemas.microsoft.com/office/drawing/2014/main" val="20001"/>
                    </a:ext>
                  </a:extLst>
                </a:gridCol>
                <a:gridCol w="1550842">
                  <a:extLst>
                    <a:ext uri="{9D8B030D-6E8A-4147-A177-3AD203B41FA5}">
                      <a16:colId xmlns:a16="http://schemas.microsoft.com/office/drawing/2014/main" val="20002"/>
                    </a:ext>
                  </a:extLst>
                </a:gridCol>
              </a:tblGrid>
              <a:tr h="555239">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1795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6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10" name="TextBox 9">
            <a:extLst>
              <a:ext uri="{FF2B5EF4-FFF2-40B4-BE49-F238E27FC236}">
                <a16:creationId xmlns:a16="http://schemas.microsoft.com/office/drawing/2014/main" id="{1A0D3C9F-8AA9-450A-8D05-C059489091E2}"/>
              </a:ext>
            </a:extLst>
          </p:cNvPr>
          <p:cNvSpPr txBox="1"/>
          <p:nvPr/>
        </p:nvSpPr>
        <p:spPr>
          <a:xfrm>
            <a:off x="5242136" y="2406764"/>
            <a:ext cx="6664605" cy="3536353"/>
          </a:xfrm>
          <a:prstGeom prst="rect">
            <a:avLst/>
          </a:prstGeom>
          <a:noFill/>
        </p:spPr>
        <p:txBody>
          <a:bodyPr wrap="square" lIns="182880" tIns="146304" rIns="182880" bIns="146304" rtlCol="0">
            <a:spAutoFit/>
          </a:bodyPr>
          <a:lstStyle/>
          <a:p>
            <a:pPr>
              <a:lnSpc>
                <a:spcPct val="90000"/>
              </a:lnSpc>
              <a:spcAft>
                <a:spcPts val="600"/>
              </a:spcAft>
            </a:pP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b="1" dirty="0">
                <a:solidFill>
                  <a:srgbClr val="FF0000"/>
                </a:solidFill>
              </a:rPr>
              <a:t>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Create a Dictionary to create an integer value for text string</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Storing 1,2,3 instead of “Red”, “Green”, “Blue” saves memory</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1600" b="1" dirty="0">
                <a:solidFill>
                  <a:srgbClr val="00B0F0"/>
                </a:solidFill>
              </a:rPr>
              <a:t>Dictionary encoding is powerful when there are few unique values </a:t>
            </a:r>
            <a:r>
              <a:rPr lang="en-US" sz="1600" dirty="0">
                <a:gradFill>
                  <a:gsLst>
                    <a:gs pos="2917">
                      <a:schemeClr val="tx1"/>
                    </a:gs>
                    <a:gs pos="30000">
                      <a:schemeClr val="tx1"/>
                    </a:gs>
                  </a:gsLst>
                  <a:lin ang="5400000" scaled="0"/>
                </a:gradFill>
              </a:rPr>
              <a:t>in a column</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Color column – Good for dictionary encoding</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Sale ID – Bad for dictionary encoding</a:t>
            </a:r>
          </a:p>
        </p:txBody>
      </p:sp>
      <p:sp>
        <p:nvSpPr>
          <p:cNvPr id="2" name="TextBox 1">
            <a:extLst>
              <a:ext uri="{FF2B5EF4-FFF2-40B4-BE49-F238E27FC236}">
                <a16:creationId xmlns:a16="http://schemas.microsoft.com/office/drawing/2014/main" id="{80CF79C9-EC4E-405A-BCFA-D65D135F6820}"/>
              </a:ext>
            </a:extLst>
          </p:cNvPr>
          <p:cNvSpPr txBox="1"/>
          <p:nvPr/>
        </p:nvSpPr>
        <p:spPr>
          <a:xfrm>
            <a:off x="83820" y="6584318"/>
            <a:ext cx="2019300" cy="273682"/>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05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1839904"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Compressing Data – Run Length Encoding</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D2EE517A-7C40-48FF-A442-E11A37C2C03D}"/>
              </a:ext>
            </a:extLst>
          </p:cNvPr>
          <p:cNvSpPr>
            <a:spLocks noGrp="1"/>
          </p:cNvSpPr>
          <p:nvPr>
            <p:ph type="title"/>
          </p:nvPr>
        </p:nvSpPr>
        <p:spPr>
          <a:xfrm>
            <a:off x="3194160" y="1776585"/>
            <a:ext cx="11655840" cy="524527"/>
          </a:xfrm>
        </p:spPr>
        <p:txBody>
          <a:bodyPr vert="horz" wrap="square" lIns="146304" tIns="91440" rIns="146304" bIns="91440" rtlCol="0" anchor="t">
            <a:noAutofit/>
          </a:bodyPr>
          <a:lstStyle/>
          <a:p>
            <a:pPr>
              <a:spcAft>
                <a:spcPts val="600"/>
              </a:spcAft>
            </a:pPr>
            <a:r>
              <a:rPr lang="en-US" sz="2800" b="1" dirty="0">
                <a:solidFill>
                  <a:srgbClr val="505050"/>
                </a:solidFill>
                <a:latin typeface="+mn-lt"/>
              </a:rPr>
              <a:t>How Power BI Compresses Data – Run Length Encoding</a:t>
            </a:r>
          </a:p>
        </p:txBody>
      </p:sp>
      <p:graphicFrame>
        <p:nvGraphicFramePr>
          <p:cNvPr id="9" name="Table 8">
            <a:extLst>
              <a:ext uri="{FF2B5EF4-FFF2-40B4-BE49-F238E27FC236}">
                <a16:creationId xmlns:a16="http://schemas.microsoft.com/office/drawing/2014/main" id="{892AE894-CCF0-4CD3-85F5-FF2673A0C696}"/>
              </a:ext>
            </a:extLst>
          </p:cNvPr>
          <p:cNvGraphicFramePr>
            <a:graphicFrameLocks noGrp="1"/>
          </p:cNvGraphicFramePr>
          <p:nvPr>
            <p:extLst>
              <p:ext uri="{D42A27DB-BD31-4B8C-83A1-F6EECF244321}">
                <p14:modId xmlns:p14="http://schemas.microsoft.com/office/powerpoint/2010/main" val="3786391308"/>
              </p:ext>
            </p:extLst>
          </p:nvPr>
        </p:nvGraphicFramePr>
        <p:xfrm>
          <a:off x="358184" y="1854879"/>
          <a:ext cx="2766060" cy="4722622"/>
        </p:xfrm>
        <a:graphic>
          <a:graphicData uri="http://schemas.openxmlformats.org/drawingml/2006/table">
            <a:tbl>
              <a:tblPr firstRow="1" bandRow="1">
                <a:tableStyleId>{5C22544A-7EE6-4342-B048-85BDC9FD1C3A}</a:tableStyleId>
              </a:tblPr>
              <a:tblGrid>
                <a:gridCol w="822376">
                  <a:extLst>
                    <a:ext uri="{9D8B030D-6E8A-4147-A177-3AD203B41FA5}">
                      <a16:colId xmlns:a16="http://schemas.microsoft.com/office/drawing/2014/main" val="20000"/>
                    </a:ext>
                  </a:extLst>
                </a:gridCol>
                <a:gridCol w="807587">
                  <a:extLst>
                    <a:ext uri="{9D8B030D-6E8A-4147-A177-3AD203B41FA5}">
                      <a16:colId xmlns:a16="http://schemas.microsoft.com/office/drawing/2014/main" val="20001"/>
                    </a:ext>
                  </a:extLst>
                </a:gridCol>
                <a:gridCol w="1136097">
                  <a:extLst>
                    <a:ext uri="{9D8B030D-6E8A-4147-A177-3AD203B41FA5}">
                      <a16:colId xmlns:a16="http://schemas.microsoft.com/office/drawing/2014/main" val="20002"/>
                    </a:ext>
                  </a:extLst>
                </a:gridCol>
              </a:tblGrid>
              <a:tr h="573259">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1" baseline="0"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baseline="0"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3891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sz="1400"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10" name="TextBox 9">
            <a:extLst>
              <a:ext uri="{FF2B5EF4-FFF2-40B4-BE49-F238E27FC236}">
                <a16:creationId xmlns:a16="http://schemas.microsoft.com/office/drawing/2014/main" id="{E1FC6760-0076-4525-BA9A-43BC0E847462}"/>
              </a:ext>
            </a:extLst>
          </p:cNvPr>
          <p:cNvSpPr txBox="1"/>
          <p:nvPr/>
        </p:nvSpPr>
        <p:spPr>
          <a:xfrm>
            <a:off x="4590571" y="2612510"/>
            <a:ext cx="6507959" cy="3888757"/>
          </a:xfrm>
          <a:prstGeom prst="rect">
            <a:avLst/>
          </a:prstGeom>
          <a:noFill/>
        </p:spPr>
        <p:txBody>
          <a:bodyPr wrap="square" lIns="182880" tIns="146304" rIns="182880" bIns="146304" rtlCol="0">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Run Length Encoding in Power BI </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sz="3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Instead of storing  - 1, 2, 1, 1, 1, 2, 3, 3, 3, 3, 2</a:t>
            </a:r>
            <a:br>
              <a:rPr lang="en-US" dirty="0">
                <a:gradFill>
                  <a:gsLst>
                    <a:gs pos="2917">
                      <a:schemeClr val="tx1"/>
                    </a:gs>
                    <a:gs pos="30000">
                      <a:schemeClr val="tx1"/>
                    </a:gs>
                  </a:gsLst>
                  <a:lin ang="5400000" scaled="0"/>
                </a:gradFill>
              </a:rPr>
            </a:br>
            <a:endParaRPr lang="en-US" sz="1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It Stores: </a:t>
            </a:r>
          </a:p>
          <a:p>
            <a:pPr>
              <a:lnSpc>
                <a:spcPct val="90000"/>
              </a:lnSpc>
              <a:spcAft>
                <a:spcPts val="600"/>
              </a:spcAft>
            </a:pPr>
            <a:r>
              <a:rPr lang="en-US" dirty="0">
                <a:gradFill>
                  <a:gsLst>
                    <a:gs pos="2917">
                      <a:schemeClr val="tx1"/>
                    </a:gs>
                    <a:gs pos="30000">
                      <a:schemeClr val="tx1"/>
                    </a:gs>
                  </a:gsLst>
                  <a:lin ang="5400000" scaled="0"/>
                </a:gradFill>
              </a:rPr>
              <a:t>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Run length encoding </a:t>
            </a:r>
            <a:r>
              <a:rPr lang="en-US" dirty="0">
                <a:gradFill>
                  <a:gsLst>
                    <a:gs pos="2917">
                      <a:schemeClr val="tx1"/>
                    </a:gs>
                    <a:gs pos="30000">
                      <a:schemeClr val="tx1"/>
                    </a:gs>
                  </a:gsLst>
                  <a:lin ang="5400000" scaled="0"/>
                </a:gradFill>
              </a:rPr>
              <a:t>is </a:t>
            </a:r>
            <a:r>
              <a:rPr lang="en-US" b="1" dirty="0">
                <a:solidFill>
                  <a:srgbClr val="00B0F0"/>
                </a:solidFill>
              </a:rPr>
              <a:t>very powerful when data is sorted </a:t>
            </a:r>
            <a:r>
              <a:rPr lang="en-US" dirty="0">
                <a:gradFill>
                  <a:gsLst>
                    <a:gs pos="2917">
                      <a:schemeClr val="tx1"/>
                    </a:gs>
                    <a:gs pos="30000">
                      <a:schemeClr val="tx1"/>
                    </a:gs>
                  </a:gsLst>
                  <a:lin ang="5400000" scaled="0"/>
                </a:gradFill>
              </a:rPr>
              <a:t>well and has few unique values </a:t>
            </a:r>
          </a:p>
        </p:txBody>
      </p:sp>
      <p:graphicFrame>
        <p:nvGraphicFramePr>
          <p:cNvPr id="11" name="Table 10">
            <a:extLst>
              <a:ext uri="{FF2B5EF4-FFF2-40B4-BE49-F238E27FC236}">
                <a16:creationId xmlns:a16="http://schemas.microsoft.com/office/drawing/2014/main" id="{4A5BE726-0316-476A-9EC1-22C7B437B5A9}"/>
              </a:ext>
            </a:extLst>
          </p:cNvPr>
          <p:cNvGraphicFramePr>
            <a:graphicFrameLocks noGrp="1"/>
          </p:cNvGraphicFramePr>
          <p:nvPr>
            <p:extLst>
              <p:ext uri="{D42A27DB-BD31-4B8C-83A1-F6EECF244321}">
                <p14:modId xmlns:p14="http://schemas.microsoft.com/office/powerpoint/2010/main" val="1738067748"/>
              </p:ext>
            </p:extLst>
          </p:nvPr>
        </p:nvGraphicFramePr>
        <p:xfrm>
          <a:off x="3208183" y="2484566"/>
          <a:ext cx="580625" cy="4092935"/>
        </p:xfrm>
        <a:graphic>
          <a:graphicData uri="http://schemas.openxmlformats.org/drawingml/2006/table">
            <a:tbl>
              <a:tblPr firstRow="1" bandRow="1">
                <a:tableStyleId>{2D5ABB26-0587-4C30-8999-92F81FD0307C}</a:tableStyleId>
              </a:tblPr>
              <a:tblGrid>
                <a:gridCol w="580625">
                  <a:extLst>
                    <a:ext uri="{9D8B030D-6E8A-4147-A177-3AD203B41FA5}">
                      <a16:colId xmlns:a16="http://schemas.microsoft.com/office/drawing/2014/main" val="181911933"/>
                    </a:ext>
                  </a:extLst>
                </a:gridCol>
              </a:tblGrid>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1843242427"/>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4011958115"/>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855460740"/>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3918807997"/>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4129385742"/>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80686526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2050001315"/>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558120586"/>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61563674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604121906"/>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040248005"/>
                  </a:ext>
                </a:extLst>
              </a:tr>
            </a:tbl>
          </a:graphicData>
        </a:graphic>
      </p:graphicFrame>
      <p:sp>
        <p:nvSpPr>
          <p:cNvPr id="12" name="TextBox 11">
            <a:extLst>
              <a:ext uri="{FF2B5EF4-FFF2-40B4-BE49-F238E27FC236}">
                <a16:creationId xmlns:a16="http://schemas.microsoft.com/office/drawing/2014/main" id="{3DE91CCE-2CE4-418A-A234-9CA531BEC01C}"/>
              </a:ext>
            </a:extLst>
          </p:cNvPr>
          <p:cNvSpPr txBox="1"/>
          <p:nvPr/>
        </p:nvSpPr>
        <p:spPr>
          <a:xfrm>
            <a:off x="4952358" y="3157231"/>
            <a:ext cx="4475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Where</a:t>
            </a:r>
            <a:r>
              <a:rPr lang="en-US" sz="1600" b="1" dirty="0">
                <a:solidFill>
                  <a:srgbClr val="FF0000"/>
                </a:solidFill>
              </a:rPr>
              <a:t> 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endParaRPr lang="en-US" dirty="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20E8684F-FFD8-4EDB-9BB6-317FA3273B3B}"/>
              </a:ext>
            </a:extLst>
          </p:cNvPr>
          <p:cNvSpPr/>
          <p:nvPr/>
        </p:nvSpPr>
        <p:spPr bwMode="auto">
          <a:xfrm>
            <a:off x="1051656" y="1854879"/>
            <a:ext cx="1037275" cy="472262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7E25267-6ED4-4183-9CE6-065407231F69}"/>
              </a:ext>
            </a:extLst>
          </p:cNvPr>
          <p:cNvSpPr txBox="1"/>
          <p:nvPr/>
        </p:nvSpPr>
        <p:spPr>
          <a:xfrm>
            <a:off x="83820" y="6637018"/>
            <a:ext cx="2019300" cy="220981"/>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5211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5EDC3AF1-1743-4001-B004-B398E94CD0B7}"/>
              </a:ext>
            </a:extLst>
          </p:cNvPr>
          <p:cNvSpPr txBox="1"/>
          <p:nvPr/>
        </p:nvSpPr>
        <p:spPr>
          <a:xfrm>
            <a:off x="369570" y="413504"/>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Prerequisites and Setup Steps</a:t>
            </a:r>
          </a:p>
        </p:txBody>
      </p:sp>
      <p:sp>
        <p:nvSpPr>
          <p:cNvPr id="4" name="Rectangle 11">
            <a:extLst>
              <a:ext uri="{FF2B5EF4-FFF2-40B4-BE49-F238E27FC236}">
                <a16:creationId xmlns:a16="http://schemas.microsoft.com/office/drawing/2014/main" id="{192B3D57-83F6-49BD-9B08-327F18D3D75D}"/>
              </a:ext>
            </a:extLst>
          </p:cNvPr>
          <p:cNvSpPr>
            <a:spLocks noChangeArrowheads="1"/>
          </p:cNvSpPr>
          <p:nvPr/>
        </p:nvSpPr>
        <p:spPr bwMode="auto">
          <a:xfrm>
            <a:off x="231888" y="1722120"/>
            <a:ext cx="11728224" cy="5135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normAutofit fontScale="92500"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tabLst/>
              <a:defRPr/>
            </a:pPr>
            <a:r>
              <a:rPr kumimoji="0" lang="en-US" sz="1600"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In</a:t>
            </a:r>
            <a:r>
              <a:rPr kumimoji="0" lang="en-US" sz="1600" b="1" i="0" u="none" strike="noStrike" kern="1200" cap="none" spc="0" normalizeH="0" baseline="0" noProof="0" dirty="0">
                <a:ln>
                  <a:noFill/>
                </a:ln>
                <a:solidFill>
                  <a:srgbClr val="505050"/>
                </a:solidFill>
                <a:effectLst/>
                <a:uLnTx/>
                <a:uFillTx/>
                <a:latin typeface="+mn-lt"/>
                <a:ea typeface="Calibri" panose="020F0502020204030204" pitchFamily="34" charset="0"/>
                <a:cs typeface="Segoe UI Light" panose="020B0502040204020203" pitchFamily="34" charset="0"/>
              </a:rPr>
              <a:t>ternet connectivity:</a:t>
            </a:r>
            <a:r>
              <a:rPr kumimoji="0" lang="en-US" sz="1600" b="0" i="0" u="none" strike="noStrike" kern="1200" cap="none" spc="0" normalizeH="0" baseline="0" noProof="0" dirty="0">
                <a:ln>
                  <a:noFill/>
                </a:ln>
                <a:solidFill>
                  <a:srgbClr val="505050"/>
                </a:solidFill>
                <a:effectLst/>
                <a:uLnTx/>
                <a:uFillTx/>
                <a:latin typeface="+mn-lt"/>
                <a:ea typeface="Calibri" panose="020F0502020204030204" pitchFamily="34" charset="0"/>
                <a:cs typeface="Segoe UI Light" panose="020B0502040204020203" pitchFamily="34" charset="0"/>
              </a:rPr>
              <a:t>  </a:t>
            </a:r>
            <a:r>
              <a:rPr lang="en-US" sz="1600" dirty="0">
                <a:latin typeface="+mn-lt"/>
                <a:ea typeface="Calibri" panose="020F0502020204030204" pitchFamily="34" charset="0"/>
                <a:cs typeface="Segoe UI" panose="020B0502040204020203" pitchFamily="34" charset="0"/>
              </a:rPr>
              <a:t>You must be connected </a:t>
            </a: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to the internet</a:t>
            </a: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lvl="0" defTabSz="896386">
              <a:buFontTx/>
              <a:buChar char="•"/>
              <a:defRPr/>
            </a:pP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minimum, a computer with 2-cores and 4GB RAM running </a:t>
            </a:r>
            <a:r>
              <a:rPr lang="en-US" sz="1600" dirty="0">
                <a:solidFill>
                  <a:prstClr val="black"/>
                </a:solidFill>
                <a:latin typeface="+mn-lt"/>
                <a:cs typeface="Segoe UI Light" panose="020B0502040204020203" pitchFamily="34" charset="0"/>
              </a:rPr>
              <a:t>Windows 8 / Windows Server 2008 R2 or later </a:t>
            </a: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mn-lt"/>
                <a:ea typeface="Times New Roman" panose="02020603050405020304" pitchFamily="18" charset="0"/>
                <a:cs typeface="Segoe UI Light" panose="020B0502040204020203" pitchFamily="34" charset="0"/>
              </a:rPr>
              <a:t> Microsoft Power BI Desktop requires Internet Explorer 10 or greater</a:t>
            </a: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Verify if you have 32bit or 64bit operating system to decide if you need to install the 32bit or 64bit applications. </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Search for computer on your PC, right click properties for your computer</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You will be able to identify if your operating system is 64 or 32 bit  based on “system type” as shown below</a:t>
            </a:r>
          </a:p>
          <a:p>
            <a:pPr marL="896386" marR="0" lvl="2" indent="0" algn="l" defTabSz="896386"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R="0" lvl="0" algn="l" defTabSz="896386" rtl="0" eaLnBrk="0" fontAlgn="base" latinLnBrk="0" hangingPunct="0">
              <a:lnSpc>
                <a:spcPct val="100000"/>
              </a:lnSpc>
              <a:spcBef>
                <a:spcPct val="0"/>
              </a:spcBef>
              <a:spcAft>
                <a:spcPct val="0"/>
              </a:spcAft>
              <a:buClrTx/>
              <a:buSzTx/>
              <a:tabLst/>
              <a:defRPr/>
            </a:pPr>
            <a:r>
              <a:rPr kumimoji="0" lang="en-US" sz="1600" b="1" i="0" u="none" strike="noStrike" kern="1200" cap="none" spc="0" normalizeH="0" baseline="0" noProof="0" dirty="0">
                <a:ln>
                  <a:noFill/>
                </a:ln>
                <a:solidFill>
                  <a:srgbClr val="505050"/>
                </a:solidFill>
                <a:effectLst/>
                <a:uLnTx/>
                <a:uFillTx/>
                <a:latin typeface="+mn-lt"/>
                <a:cs typeface="Segoe UI Light" panose="020B0502040204020203" pitchFamily="34" charset="0"/>
              </a:rPr>
              <a:t>Download and install Power BI Desktop: </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Microsoft Power BI Desktop from </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hlinkClick r:id="rId3"/>
              </a:rPr>
              <a:t>http://www.microsoft.com/en-us/download/details.aspx?id=45331</a:t>
            </a:r>
            <a:r>
              <a:rPr kumimoji="0" lang="en-US" sz="1600" b="0" i="0" u="sng" strike="noStrike" kern="1200" cap="none" spc="0" normalizeH="0" baseline="0" noProof="0" dirty="0">
                <a:ln>
                  <a:noFill/>
                </a:ln>
                <a:solidFill>
                  <a:srgbClr val="0000FF"/>
                </a:solidFill>
                <a:effectLst/>
                <a:uLnTx/>
                <a:uFillTx/>
                <a:latin typeface="+mn-lt"/>
                <a:cs typeface="Segoe UI Light" panose="020B0502040204020203" pitchFamily="34" charset="0"/>
              </a:rPr>
              <a:t>.</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Optionally, you can also install the Power BI Desktop tool from the </a:t>
            </a:r>
            <a:r>
              <a:rPr kumimoji="0" lang="en-US" sz="1600" b="1" i="0" u="none" strike="noStrike" kern="1200" cap="none" spc="0" normalizeH="0" baseline="0" noProof="0" dirty="0">
                <a:ln>
                  <a:noFill/>
                </a:ln>
                <a:solidFill>
                  <a:prstClr val="black"/>
                </a:solidFill>
                <a:effectLst/>
                <a:uLnTx/>
                <a:uFillTx/>
                <a:latin typeface="+mn-lt"/>
                <a:cs typeface="Segoe UI Light" panose="020B0502040204020203" pitchFamily="34" charset="0"/>
              </a:rPr>
              <a:t>Power BI Desktop Install</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folder on the flash drive that will be provided on the day of the session. Please choose appropriate 64-bit or 32-bit version depending on your platform. Microsoft Power BI Desktop is available for 32-bit (x86) and 64-bit (x64) platforms</a:t>
            </a:r>
          </a:p>
          <a:p>
            <a:pPr marL="164960" marR="0" lvl="0" indent="-164960" algn="l" defTabSz="896386" rtl="0" eaLnBrk="0" fontAlgn="base" latinLnBrk="0" hangingPunct="0">
              <a:lnSpc>
                <a:spcPct val="100000"/>
              </a:lnSpc>
              <a:spcBef>
                <a:spcPct val="0"/>
              </a:spcBef>
              <a:spcAft>
                <a:spcPct val="0"/>
              </a:spcAft>
              <a:buClrTx/>
              <a:buSzTx/>
              <a:buFontTx/>
              <a:buChar char="•"/>
              <a:tabLst/>
              <a:defRPr/>
            </a:pPr>
            <a:endParaRPr kumimoji="0" lang="en-US" sz="1600" b="0" i="0" u="none" strike="noStrike" kern="1200" cap="none" spc="0" normalizeH="0" baseline="0" noProof="0" dirty="0">
              <a:ln>
                <a:noFill/>
              </a:ln>
              <a:solidFill>
                <a:srgbClr val="505050"/>
              </a:solidFill>
              <a:effectLst/>
              <a:uLnTx/>
              <a:uFillTx/>
              <a:latin typeface="+mn-lt"/>
              <a:cs typeface="Segoe UI Light" panose="020B0502040204020203" pitchFamily="34" charset="0"/>
            </a:endParaRPr>
          </a:p>
          <a:p>
            <a:pPr defTabSz="896386"/>
            <a:r>
              <a:rPr lang="en-US" sz="1600" b="1" dirty="0">
                <a:solidFill>
                  <a:srgbClr val="505050"/>
                </a:solidFill>
                <a:latin typeface="+mn-lt"/>
                <a:ea typeface="Calibri" panose="020F0502020204030204" pitchFamily="34" charset="0"/>
                <a:cs typeface="Segoe UI" panose="020B0502040204020203" pitchFamily="34" charset="0"/>
              </a:rPr>
              <a:t>Download Class Files:</a:t>
            </a:r>
            <a:r>
              <a:rPr lang="en-US" sz="1600" dirty="0">
                <a:solidFill>
                  <a:srgbClr val="505050"/>
                </a:solidFill>
                <a:latin typeface="+mn-lt"/>
                <a:ea typeface="Calibri" panose="020F0502020204030204" pitchFamily="34" charset="0"/>
                <a:cs typeface="Segoe UI" panose="020B0502040204020203" pitchFamily="34" charset="0"/>
              </a:rPr>
              <a:t> </a:t>
            </a:r>
          </a:p>
          <a:p>
            <a:pPr defTabSz="896386"/>
            <a:r>
              <a:rPr lang="en-US" sz="1600" dirty="0">
                <a:latin typeface="+mn-lt"/>
                <a:ea typeface="Calibri" panose="020F0502020204030204" pitchFamily="34" charset="0"/>
                <a:cs typeface="Segoe UI" panose="020B0502040204020203" pitchFamily="34" charset="0"/>
              </a:rPr>
              <a:t>Copy Files from your USB to </a:t>
            </a:r>
            <a:r>
              <a:rPr lang="en-US" sz="1600" b="1" dirty="0">
                <a:solidFill>
                  <a:srgbClr val="505050"/>
                </a:solidFill>
                <a:latin typeface="+mn-lt"/>
                <a:ea typeface="Calibri" panose="020F0502020204030204" pitchFamily="34" charset="0"/>
                <a:cs typeface="Segoe UI" panose="020B0502040204020203" pitchFamily="34" charset="0"/>
              </a:rPr>
              <a:t>C:\Power BI_Adv_M\  </a:t>
            </a:r>
            <a:r>
              <a:rPr lang="en-US" sz="1600" dirty="0">
                <a:solidFill>
                  <a:srgbClr val="505050"/>
                </a:solidFill>
                <a:latin typeface="+mn-lt"/>
                <a:ea typeface="Calibri" panose="020F0502020204030204" pitchFamily="34" charset="0"/>
                <a:cs typeface="Segoe UI" panose="020B0502040204020203" pitchFamily="34" charset="0"/>
              </a:rPr>
              <a:t> </a:t>
            </a:r>
            <a:r>
              <a:rPr lang="en-US" sz="1600" dirty="0">
                <a:latin typeface="+mn-lt"/>
                <a:ea typeface="Calibri" panose="020F0502020204030204" pitchFamily="34" charset="0"/>
                <a:cs typeface="Segoe UI" panose="020B0502040204020203" pitchFamily="34" charset="0"/>
              </a:rPr>
              <a:t>(Please return the USBs) </a:t>
            </a:r>
            <a:r>
              <a:rPr lang="en-US" sz="1600" dirty="0">
                <a:latin typeface="Segoe UI Light" panose="020B0502040204020203" pitchFamily="34" charset="0"/>
                <a:cs typeface="Segoe UI Light" panose="020B0502040204020203" pitchFamily="34" charset="0"/>
              </a:rPr>
              <a:t>or download from:</a:t>
            </a:r>
          </a:p>
          <a:p>
            <a:pPr defTabSz="896386"/>
            <a:r>
              <a:rPr lang="en-US" sz="1600" dirty="0">
                <a:latin typeface="Segoe UI Light" panose="020B0502040204020203" pitchFamily="34" charset="0"/>
                <a:cs typeface="Segoe UI Light" panose="020B0502040204020203" pitchFamily="34" charset="0"/>
                <a:hlinkClick r:id="rId4"/>
              </a:rPr>
              <a:t>https://partner.microsoft.com/en-US/asset/collection/advanced-shaping-student-collection#/</a:t>
            </a:r>
            <a:endParaRPr lang="en-US" sz="1600" dirty="0">
              <a:latin typeface="+mn-lt"/>
              <a:cs typeface="Segoe UI" panose="020B0502040204020203" pitchFamily="34" charset="0"/>
            </a:endParaRPr>
          </a:p>
          <a:p>
            <a:pPr marL="457200" indent="-457200" defTabSz="896386">
              <a:buFont typeface="Arial" panose="020B0604020202020204" pitchFamily="34" charset="0"/>
              <a:buChar char="•"/>
            </a:pPr>
            <a:r>
              <a:rPr lang="en-US" sz="1600" dirty="0">
                <a:latin typeface="+mn-lt"/>
                <a:cs typeface="Segoe UI" panose="020B0502040204020203" pitchFamily="34" charset="0"/>
              </a:rPr>
              <a:t>Open a browser to the Power Query Reference page:</a:t>
            </a:r>
            <a:br>
              <a:rPr lang="en-US" sz="1600" dirty="0">
                <a:latin typeface="+mn-lt"/>
                <a:cs typeface="Segoe UI" panose="020B0502040204020203" pitchFamily="34" charset="0"/>
              </a:rPr>
            </a:br>
            <a:r>
              <a:rPr lang="en-US" sz="1600" dirty="0">
                <a:hlinkClick r:id="rId5"/>
              </a:rPr>
              <a:t> https://docs.microsoft.com/en-us/powerquery-m/power-query-m-function-reference</a:t>
            </a:r>
            <a:endParaRPr lang="en-US" sz="1600" u="sng" dirty="0">
              <a:solidFill>
                <a:schemeClr val="accent1"/>
              </a:solidFill>
              <a:latin typeface="+mn-lt"/>
              <a:cs typeface="Segoe UI" panose="020B0502040204020203" pitchFamily="34" charset="0"/>
            </a:endParaRPr>
          </a:p>
          <a:p>
            <a:endParaRPr lang="en-US" sz="1600" b="1" dirty="0"/>
          </a:p>
          <a:p>
            <a:endParaRPr lang="en-US" sz="1600" b="1" dirty="0"/>
          </a:p>
          <a:p>
            <a:r>
              <a:rPr lang="en-US" sz="1600" b="1" dirty="0">
                <a:solidFill>
                  <a:srgbClr val="505050"/>
                </a:solidFill>
              </a:rPr>
              <a:t>NOTE</a:t>
            </a:r>
            <a:r>
              <a:rPr lang="en-US" sz="1600" b="1" dirty="0"/>
              <a:t>:</a:t>
            </a:r>
            <a:r>
              <a:rPr lang="en-US" sz="1600" dirty="0"/>
              <a:t>  This lab is using real anonymized data and is provided by </a:t>
            </a:r>
            <a:r>
              <a:rPr lang="en-US" sz="1600" dirty="0" err="1"/>
              <a:t>ObviEnce</a:t>
            </a:r>
            <a:r>
              <a:rPr lang="en-US" sz="1600" dirty="0"/>
              <a:t> LLC. Visit their site to learn about their services: </a:t>
            </a:r>
            <a:r>
              <a:rPr lang="en-US" sz="1600" u="sng" dirty="0">
                <a:hlinkClick r:id="rId6"/>
              </a:rPr>
              <a:t>www.obvience.com</a:t>
            </a:r>
            <a:r>
              <a:rPr lang="en-US" sz="1600" dirty="0">
                <a:hlinkClick r:id="rId6"/>
              </a:rPr>
              <a:t>.</a:t>
            </a:r>
            <a:r>
              <a:rPr lang="en-US" sz="1600" dirty="0"/>
              <a:t>   </a:t>
            </a:r>
          </a:p>
          <a:p>
            <a:r>
              <a:rPr lang="en-US" sz="1600" dirty="0"/>
              <a:t>This data is property of </a:t>
            </a:r>
            <a:r>
              <a:rPr lang="en-US" sz="1600" dirty="0" err="1"/>
              <a:t>ObviEnce</a:t>
            </a:r>
            <a:r>
              <a:rPr lang="en-US" sz="1600" dirty="0"/>
              <a:t> LLC and has been shared for the purpose of demonstrating PowerBI functionality with industry sample data.   Any uses of this data must include this attribution to </a:t>
            </a:r>
            <a:r>
              <a:rPr lang="en-US" sz="1600" dirty="0" err="1"/>
              <a:t>ObviEnce</a:t>
            </a:r>
            <a:r>
              <a:rPr lang="en-US" sz="1600" dirty="0"/>
              <a:t> LLC. </a:t>
            </a:r>
            <a:endParaRPr lang="en-US" sz="1600" kern="0" dirty="0">
              <a:ea typeface="Calibri" panose="020F0502020204030204" pitchFamily="34" charset="0"/>
              <a:cs typeface="Segoe UI" panose="020B0502040204020203" pitchFamily="34" charset="0"/>
            </a:endParaRPr>
          </a:p>
        </p:txBody>
      </p:sp>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322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Compression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8218C033-CBCB-4062-859D-9B23F8169FD1}"/>
              </a:ext>
            </a:extLst>
          </p:cNvPr>
          <p:cNvSpPr>
            <a:spLocks noGrp="1"/>
          </p:cNvSpPr>
          <p:nvPr>
            <p:ph type="title"/>
          </p:nvPr>
        </p:nvSpPr>
        <p:spPr>
          <a:xfrm>
            <a:off x="196556" y="1916127"/>
            <a:ext cx="11655840" cy="524527"/>
          </a:xfrm>
        </p:spPr>
        <p:txBody>
          <a:bodyPr vert="horz" wrap="square" lIns="146304" tIns="91440" rIns="146304" bIns="91440" rtlCol="0" anchor="t">
            <a:noAutofit/>
          </a:bodyPr>
          <a:lstStyle/>
          <a:p>
            <a:r>
              <a:rPr lang="en-US" sz="2800" b="1" dirty="0">
                <a:solidFill>
                  <a:srgbClr val="505050"/>
                </a:solidFill>
                <a:latin typeface="+mn-lt"/>
              </a:rPr>
              <a:t>Practical Example of Compression</a:t>
            </a:r>
          </a:p>
        </p:txBody>
      </p:sp>
      <p:sp>
        <p:nvSpPr>
          <p:cNvPr id="9" name="Rectangle 8">
            <a:extLst>
              <a:ext uri="{FF2B5EF4-FFF2-40B4-BE49-F238E27FC236}">
                <a16:creationId xmlns:a16="http://schemas.microsoft.com/office/drawing/2014/main" id="{18399470-FD06-4CDC-8FCF-8C0785B8CBA9}"/>
              </a:ext>
            </a:extLst>
          </p:cNvPr>
          <p:cNvSpPr/>
          <p:nvPr/>
        </p:nvSpPr>
        <p:spPr>
          <a:xfrm>
            <a:off x="6721285" y="2749370"/>
            <a:ext cx="41218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DIAD Complete Data Model</a:t>
            </a:r>
            <a:endParaRPr lang="en-US" sz="2400" b="1" dirty="0">
              <a:gradFill>
                <a:gsLst>
                  <a:gs pos="2917">
                    <a:schemeClr val="tx1"/>
                  </a:gs>
                  <a:gs pos="30000">
                    <a:schemeClr val="tx1"/>
                  </a:gs>
                </a:gsLst>
                <a:lin ang="5400000" scaled="0"/>
              </a:gradFill>
            </a:endParaRPr>
          </a:p>
        </p:txBody>
      </p:sp>
      <p:graphicFrame>
        <p:nvGraphicFramePr>
          <p:cNvPr id="10" name="Table 9">
            <a:extLst>
              <a:ext uri="{FF2B5EF4-FFF2-40B4-BE49-F238E27FC236}">
                <a16:creationId xmlns:a16="http://schemas.microsoft.com/office/drawing/2014/main" id="{FEA25FF6-937F-44D9-ABDC-CD41F045D1BC}"/>
              </a:ext>
            </a:extLst>
          </p:cNvPr>
          <p:cNvGraphicFramePr>
            <a:graphicFrameLocks noGrp="1"/>
          </p:cNvGraphicFramePr>
          <p:nvPr>
            <p:extLst>
              <p:ext uri="{D42A27DB-BD31-4B8C-83A1-F6EECF244321}">
                <p14:modId xmlns:p14="http://schemas.microsoft.com/office/powerpoint/2010/main" val="872126378"/>
              </p:ext>
            </p:extLst>
          </p:nvPr>
        </p:nvGraphicFramePr>
        <p:xfrm>
          <a:off x="924473" y="3223317"/>
          <a:ext cx="4406900" cy="148336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dirty="0"/>
                        <a:t>Sales Fact</a:t>
                      </a:r>
                    </a:p>
                  </a:txBody>
                  <a:tcPr/>
                </a:tc>
                <a:tc>
                  <a:txBody>
                    <a:bodyPr/>
                    <a:lstStyle/>
                    <a:p>
                      <a:pPr algn="r"/>
                      <a:r>
                        <a:rPr lang="en-US" dirty="0"/>
                        <a:t>420.0 MB</a:t>
                      </a:r>
                    </a:p>
                  </a:txBody>
                  <a:tcPr/>
                </a:tc>
                <a:extLst>
                  <a:ext uri="{0D108BD9-81ED-4DB2-BD59-A6C34878D82A}">
                    <a16:rowId xmlns:a16="http://schemas.microsoft.com/office/drawing/2014/main" val="1648256733"/>
                  </a:ext>
                </a:extLst>
              </a:tr>
              <a:tr h="370840">
                <a:tc>
                  <a:txBody>
                    <a:bodyPr/>
                    <a:lstStyle/>
                    <a:p>
                      <a:r>
                        <a:rPr lang="en-US" dirty="0"/>
                        <a:t>Dimensions</a:t>
                      </a:r>
                    </a:p>
                  </a:txBody>
                  <a:tcPr/>
                </a:tc>
                <a:tc>
                  <a:txBody>
                    <a:bodyPr/>
                    <a:lstStyle/>
                    <a:p>
                      <a:pPr algn="r"/>
                      <a:r>
                        <a:rPr lang="en-US" dirty="0"/>
                        <a:t>4.4 MB</a:t>
                      </a:r>
                    </a:p>
                  </a:txBody>
                  <a:tcPr/>
                </a:tc>
                <a:extLst>
                  <a:ext uri="{0D108BD9-81ED-4DB2-BD59-A6C34878D82A}">
                    <a16:rowId xmlns:a16="http://schemas.microsoft.com/office/drawing/2014/main" val="2701711704"/>
                  </a:ext>
                </a:extLst>
              </a:tr>
              <a:tr h="370840">
                <a:tc>
                  <a:txBody>
                    <a:bodyPr/>
                    <a:lstStyle/>
                    <a:p>
                      <a:r>
                        <a:rPr lang="en-US" dirty="0"/>
                        <a:t>Int’l</a:t>
                      </a:r>
                      <a:r>
                        <a:rPr lang="en-US" baseline="0" dirty="0"/>
                        <a:t> Sales</a:t>
                      </a:r>
                      <a:endParaRPr lang="en-US" dirty="0"/>
                    </a:p>
                  </a:txBody>
                  <a:tcPr/>
                </a:tc>
                <a:tc>
                  <a:txBody>
                    <a:bodyPr/>
                    <a:lstStyle/>
                    <a:p>
                      <a:pPr algn="r"/>
                      <a:r>
                        <a:rPr lang="en-US" dirty="0"/>
                        <a:t>32.4 MB</a:t>
                      </a:r>
                    </a:p>
                  </a:txBody>
                  <a:tcPr/>
                </a:tc>
                <a:extLst>
                  <a:ext uri="{0D108BD9-81ED-4DB2-BD59-A6C34878D82A}">
                    <a16:rowId xmlns:a16="http://schemas.microsoft.com/office/drawing/2014/main" val="2862904722"/>
                  </a:ext>
                </a:extLst>
              </a:tr>
              <a:tr h="370840">
                <a:tc>
                  <a:txBody>
                    <a:bodyPr/>
                    <a:lstStyle/>
                    <a:p>
                      <a:r>
                        <a:rPr lang="en-US" b="1" dirty="0"/>
                        <a:t>Total</a:t>
                      </a:r>
                      <a:r>
                        <a:rPr lang="en-US" b="1" baseline="0" dirty="0"/>
                        <a:t> Data</a:t>
                      </a:r>
                      <a:endParaRPr lang="en-US" b="1" dirty="0"/>
                    </a:p>
                  </a:txBody>
                  <a:tcPr/>
                </a:tc>
                <a:tc>
                  <a:txBody>
                    <a:bodyPr/>
                    <a:lstStyle/>
                    <a:p>
                      <a:pPr algn="r"/>
                      <a:r>
                        <a:rPr lang="en-US" b="1" dirty="0"/>
                        <a:t>456.8 MB</a:t>
                      </a:r>
                    </a:p>
                  </a:txBody>
                  <a:tcPr/>
                </a:tc>
                <a:extLst>
                  <a:ext uri="{0D108BD9-81ED-4DB2-BD59-A6C34878D82A}">
                    <a16:rowId xmlns:a16="http://schemas.microsoft.com/office/drawing/2014/main" val="2025601570"/>
                  </a:ext>
                </a:extLst>
              </a:tr>
            </a:tbl>
          </a:graphicData>
        </a:graphic>
      </p:graphicFrame>
      <p:graphicFrame>
        <p:nvGraphicFramePr>
          <p:cNvPr id="11" name="Table 10">
            <a:extLst>
              <a:ext uri="{FF2B5EF4-FFF2-40B4-BE49-F238E27FC236}">
                <a16:creationId xmlns:a16="http://schemas.microsoft.com/office/drawing/2014/main" id="{6A70D57F-9F11-421D-B2F0-97C4CAB97368}"/>
              </a:ext>
            </a:extLst>
          </p:cNvPr>
          <p:cNvGraphicFramePr>
            <a:graphicFrameLocks noGrp="1"/>
          </p:cNvGraphicFramePr>
          <p:nvPr>
            <p:extLst>
              <p:ext uri="{D42A27DB-BD31-4B8C-83A1-F6EECF244321}">
                <p14:modId xmlns:p14="http://schemas.microsoft.com/office/powerpoint/2010/main" val="4229578005"/>
              </p:ext>
            </p:extLst>
          </p:nvPr>
        </p:nvGraphicFramePr>
        <p:xfrm>
          <a:off x="924473" y="5293417"/>
          <a:ext cx="4406900" cy="37084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b="1" dirty="0"/>
                        <a:t>Query Metadata</a:t>
                      </a:r>
                    </a:p>
                  </a:txBody>
                  <a:tcPr/>
                </a:tc>
                <a:tc>
                  <a:txBody>
                    <a:bodyPr/>
                    <a:lstStyle/>
                    <a:p>
                      <a:pPr algn="r"/>
                      <a:r>
                        <a:rPr lang="en-US" b="1" dirty="0"/>
                        <a:t>113 KB</a:t>
                      </a:r>
                    </a:p>
                  </a:txBody>
                  <a:tcPr/>
                </a:tc>
                <a:extLst>
                  <a:ext uri="{0D108BD9-81ED-4DB2-BD59-A6C34878D82A}">
                    <a16:rowId xmlns:a16="http://schemas.microsoft.com/office/drawing/2014/main" val="1648256733"/>
                  </a:ext>
                </a:extLst>
              </a:tr>
            </a:tbl>
          </a:graphicData>
        </a:graphic>
      </p:graphicFrame>
      <p:sp>
        <p:nvSpPr>
          <p:cNvPr id="12" name="Rectangle 11">
            <a:extLst>
              <a:ext uri="{FF2B5EF4-FFF2-40B4-BE49-F238E27FC236}">
                <a16:creationId xmlns:a16="http://schemas.microsoft.com/office/drawing/2014/main" id="{B7C07AE9-A248-4F3E-8B2A-CE023547428C}"/>
              </a:ext>
            </a:extLst>
          </p:cNvPr>
          <p:cNvSpPr/>
          <p:nvPr/>
        </p:nvSpPr>
        <p:spPr>
          <a:xfrm>
            <a:off x="252173" y="4825318"/>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Queries ONLY – No Data Loaded</a:t>
            </a:r>
            <a:endParaRPr lang="en-US" sz="2400" b="1" dirty="0">
              <a:gradFill>
                <a:gsLst>
                  <a:gs pos="2917">
                    <a:schemeClr val="tx1"/>
                  </a:gs>
                  <a:gs pos="30000">
                    <a:schemeClr val="tx1"/>
                  </a:gs>
                </a:gsLst>
                <a:lin ang="5400000" scaled="0"/>
              </a:gradFill>
            </a:endParaRPr>
          </a:p>
        </p:txBody>
      </p:sp>
      <p:sp>
        <p:nvSpPr>
          <p:cNvPr id="13" name="Rectangle 12">
            <a:extLst>
              <a:ext uri="{FF2B5EF4-FFF2-40B4-BE49-F238E27FC236}">
                <a16:creationId xmlns:a16="http://schemas.microsoft.com/office/drawing/2014/main" id="{FD945FD6-B4FA-41EE-80DF-78E7BBE50B05}"/>
              </a:ext>
            </a:extLst>
          </p:cNvPr>
          <p:cNvSpPr/>
          <p:nvPr/>
        </p:nvSpPr>
        <p:spPr>
          <a:xfrm>
            <a:off x="6968935" y="3889956"/>
            <a:ext cx="4121888" cy="978729"/>
          </a:xfrm>
          <a:prstGeom prst="rect">
            <a:avLst/>
          </a:prstGeom>
        </p:spPr>
        <p:txBody>
          <a:bodyPr wrap="square">
            <a:spAutoFit/>
          </a:bodyPr>
          <a:lstStyle/>
          <a:p>
            <a:pPr algn="ctr">
              <a:lnSpc>
                <a:spcPct val="90000"/>
              </a:lnSpc>
              <a:spcAft>
                <a:spcPts val="600"/>
              </a:spcAft>
            </a:pPr>
            <a:r>
              <a:rPr lang="en-US" sz="3200" dirty="0">
                <a:solidFill>
                  <a:srgbClr val="FF0000"/>
                </a:solidFill>
                <a:latin typeface="+mj-lt"/>
              </a:rPr>
              <a:t>Almost 8X Compression!!</a:t>
            </a:r>
            <a:endParaRPr lang="en-US" sz="3200" b="1" dirty="0">
              <a:solidFill>
                <a:srgbClr val="FF0000"/>
              </a:solidFill>
              <a:latin typeface="+mj-lt"/>
            </a:endParaRPr>
          </a:p>
        </p:txBody>
      </p:sp>
      <p:graphicFrame>
        <p:nvGraphicFramePr>
          <p:cNvPr id="14" name="Table 13">
            <a:extLst>
              <a:ext uri="{FF2B5EF4-FFF2-40B4-BE49-F238E27FC236}">
                <a16:creationId xmlns:a16="http://schemas.microsoft.com/office/drawing/2014/main" id="{E22AC076-CC85-49C2-B095-407FD5C51923}"/>
              </a:ext>
            </a:extLst>
          </p:cNvPr>
          <p:cNvGraphicFramePr>
            <a:graphicFrameLocks noGrp="1"/>
          </p:cNvGraphicFramePr>
          <p:nvPr>
            <p:extLst>
              <p:ext uri="{D42A27DB-BD31-4B8C-83A1-F6EECF244321}">
                <p14:modId xmlns:p14="http://schemas.microsoft.com/office/powerpoint/2010/main" val="1693092043"/>
              </p:ext>
            </p:extLst>
          </p:nvPr>
        </p:nvGraphicFramePr>
        <p:xfrm>
          <a:off x="6578779" y="3223317"/>
          <a:ext cx="4406900" cy="45720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sz="2400" b="1" dirty="0">
                          <a:solidFill>
                            <a:srgbClr val="FF0000"/>
                          </a:solidFill>
                        </a:rPr>
                        <a:t>Data Model</a:t>
                      </a:r>
                    </a:p>
                  </a:txBody>
                  <a:tcPr/>
                </a:tc>
                <a:tc>
                  <a:txBody>
                    <a:bodyPr/>
                    <a:lstStyle/>
                    <a:p>
                      <a:pPr algn="r"/>
                      <a:r>
                        <a:rPr lang="en-US" sz="2400" b="1" dirty="0">
                          <a:solidFill>
                            <a:srgbClr val="FF0000"/>
                          </a:solidFill>
                        </a:rPr>
                        <a:t>59.4 MB</a:t>
                      </a:r>
                    </a:p>
                  </a:txBody>
                  <a:tcPr/>
                </a:tc>
                <a:extLst>
                  <a:ext uri="{0D108BD9-81ED-4DB2-BD59-A6C34878D82A}">
                    <a16:rowId xmlns:a16="http://schemas.microsoft.com/office/drawing/2014/main" val="2025601570"/>
                  </a:ext>
                </a:extLst>
              </a:tr>
            </a:tbl>
          </a:graphicData>
        </a:graphic>
      </p:graphicFrame>
      <p:sp>
        <p:nvSpPr>
          <p:cNvPr id="15" name="Rectangle 14">
            <a:extLst>
              <a:ext uri="{FF2B5EF4-FFF2-40B4-BE49-F238E27FC236}">
                <a16:creationId xmlns:a16="http://schemas.microsoft.com/office/drawing/2014/main" id="{41B38D74-D987-405E-A590-22DA6F672DFB}"/>
              </a:ext>
            </a:extLst>
          </p:cNvPr>
          <p:cNvSpPr/>
          <p:nvPr/>
        </p:nvSpPr>
        <p:spPr>
          <a:xfrm>
            <a:off x="252173" y="2749370"/>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Dashboard in a Day Class Data</a:t>
            </a:r>
            <a:endParaRPr lang="en-US" sz="2400" b="1"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9526681D-05D2-4510-98E4-84EE4731F05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3118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Power BI Desktop Files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2AD52782-5932-44C9-B118-DAC4A9A21385}"/>
              </a:ext>
            </a:extLst>
          </p:cNvPr>
          <p:cNvSpPr>
            <a:spLocks noGrp="1"/>
          </p:cNvSpPr>
          <p:nvPr>
            <p:ph type="title"/>
          </p:nvPr>
        </p:nvSpPr>
        <p:spPr>
          <a:xfrm>
            <a:off x="165024" y="1881252"/>
            <a:ext cx="11655840" cy="524527"/>
          </a:xfrm>
        </p:spPr>
        <p:txBody>
          <a:bodyPr vert="horz" wrap="square" lIns="146304" tIns="91440" rIns="146304" bIns="91440" rtlCol="0" anchor="t">
            <a:noAutofit/>
          </a:bodyPr>
          <a:lstStyle/>
          <a:p>
            <a:r>
              <a:rPr lang="en-US" sz="2800" b="1" dirty="0">
                <a:solidFill>
                  <a:srgbClr val="505050"/>
                </a:solidFill>
                <a:latin typeface="+mn-lt"/>
              </a:rPr>
              <a:t>Phases in Building a Power BI Desktop File</a:t>
            </a:r>
          </a:p>
        </p:txBody>
      </p:sp>
      <p:sp>
        <p:nvSpPr>
          <p:cNvPr id="9" name="Rectangle 8">
            <a:extLst>
              <a:ext uri="{FF2B5EF4-FFF2-40B4-BE49-F238E27FC236}">
                <a16:creationId xmlns:a16="http://schemas.microsoft.com/office/drawing/2014/main" id="{CEA6F6C9-0126-4912-A702-0C674D3A913C}"/>
              </a:ext>
            </a:extLst>
          </p:cNvPr>
          <p:cNvSpPr/>
          <p:nvPr/>
        </p:nvSpPr>
        <p:spPr bwMode="auto">
          <a:xfrm>
            <a:off x="417644"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t>
            </a:r>
            <a:r>
              <a:rPr lang="en-US" sz="20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10" name="TextBox 9">
            <a:extLst>
              <a:ext uri="{FF2B5EF4-FFF2-40B4-BE49-F238E27FC236}">
                <a16:creationId xmlns:a16="http://schemas.microsoft.com/office/drawing/2014/main" id="{353D911D-7E6C-407F-BEC0-AA7CB50A189C}"/>
              </a:ext>
            </a:extLst>
          </p:cNvPr>
          <p:cNvSpPr txBox="1"/>
          <p:nvPr/>
        </p:nvSpPr>
        <p:spPr>
          <a:xfrm>
            <a:off x="519824" y="5724196"/>
            <a:ext cx="214630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Create Query in “M”</a:t>
            </a:r>
          </a:p>
        </p:txBody>
      </p:sp>
      <p:sp>
        <p:nvSpPr>
          <p:cNvPr id="11" name="Rectangle 10">
            <a:extLst>
              <a:ext uri="{FF2B5EF4-FFF2-40B4-BE49-F238E27FC236}">
                <a16:creationId xmlns:a16="http://schemas.microsoft.com/office/drawing/2014/main" id="{6E2425FE-0400-4F06-86C1-83C93FE7A758}"/>
              </a:ext>
            </a:extLst>
          </p:cNvPr>
          <p:cNvSpPr/>
          <p:nvPr/>
        </p:nvSpPr>
        <p:spPr bwMode="auto">
          <a:xfrm>
            <a:off x="3383094"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a:extLst>
              <a:ext uri="{FF2B5EF4-FFF2-40B4-BE49-F238E27FC236}">
                <a16:creationId xmlns:a16="http://schemas.microsoft.com/office/drawing/2014/main" id="{DEDD47F7-D609-4052-A3FE-3036D1067E04}"/>
              </a:ext>
            </a:extLst>
          </p:cNvPr>
          <p:cNvSpPr txBox="1"/>
          <p:nvPr/>
        </p:nvSpPr>
        <p:spPr>
          <a:xfrm>
            <a:off x="6384014" y="5456160"/>
            <a:ext cx="2146300" cy="1181862"/>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Add calculated columns, measures, add missing relationships</a:t>
            </a:r>
          </a:p>
        </p:txBody>
      </p:sp>
      <p:sp>
        <p:nvSpPr>
          <p:cNvPr id="13" name="Rectangle 12">
            <a:extLst>
              <a:ext uri="{FF2B5EF4-FFF2-40B4-BE49-F238E27FC236}">
                <a16:creationId xmlns:a16="http://schemas.microsoft.com/office/drawing/2014/main" id="{FA382B82-968F-4C02-9D5B-61F1A1B62702}"/>
              </a:ext>
            </a:extLst>
          </p:cNvPr>
          <p:cNvSpPr/>
          <p:nvPr/>
        </p:nvSpPr>
        <p:spPr bwMode="auto">
          <a:xfrm>
            <a:off x="6348544"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a:extLst>
              <a:ext uri="{FF2B5EF4-FFF2-40B4-BE49-F238E27FC236}">
                <a16:creationId xmlns:a16="http://schemas.microsoft.com/office/drawing/2014/main" id="{7EA1F265-8397-4B44-A987-7E66A9302F38}"/>
              </a:ext>
            </a:extLst>
          </p:cNvPr>
          <p:cNvSpPr/>
          <p:nvPr/>
        </p:nvSpPr>
        <p:spPr bwMode="auto">
          <a:xfrm>
            <a:off x="9311109" y="3438196"/>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a:extLst>
              <a:ext uri="{FF2B5EF4-FFF2-40B4-BE49-F238E27FC236}">
                <a16:creationId xmlns:a16="http://schemas.microsoft.com/office/drawing/2014/main" id="{B3D39CD9-681D-41B1-A3D7-D1B47683CB4D}"/>
              </a:ext>
            </a:extLst>
          </p:cNvPr>
          <p:cNvSpPr txBox="1"/>
          <p:nvPr/>
        </p:nvSpPr>
        <p:spPr>
          <a:xfrm>
            <a:off x="3405829" y="5417687"/>
            <a:ext cx="2146300" cy="148040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Compress data, auto detect relationships</a:t>
            </a:r>
          </a:p>
          <a:p>
            <a:pPr algn="ctr">
              <a:lnSpc>
                <a:spcPct val="90000"/>
              </a:lnSpc>
              <a:spcAft>
                <a:spcPts val="600"/>
              </a:spcAft>
            </a:pPr>
            <a:r>
              <a:rPr lang="en-US" sz="1600" dirty="0">
                <a:gradFill>
                  <a:gsLst>
                    <a:gs pos="2917">
                      <a:schemeClr val="tx1"/>
                    </a:gs>
                    <a:gs pos="30000">
                      <a:schemeClr val="tx1"/>
                    </a:gs>
                  </a:gsLst>
                  <a:lin ang="5400000" scaled="0"/>
                </a:gradFill>
              </a:rPr>
              <a:t>(Automatically done by Tool)</a:t>
            </a:r>
          </a:p>
        </p:txBody>
      </p:sp>
      <p:sp>
        <p:nvSpPr>
          <p:cNvPr id="16" name="TextBox 15">
            <a:extLst>
              <a:ext uri="{FF2B5EF4-FFF2-40B4-BE49-F238E27FC236}">
                <a16:creationId xmlns:a16="http://schemas.microsoft.com/office/drawing/2014/main" id="{26A1CAF9-1AE0-4336-ADD5-CB8AD0D198DE}"/>
              </a:ext>
            </a:extLst>
          </p:cNvPr>
          <p:cNvSpPr txBox="1"/>
          <p:nvPr/>
        </p:nvSpPr>
        <p:spPr>
          <a:xfrm>
            <a:off x="9362199" y="5599546"/>
            <a:ext cx="2146300"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Evaluate Measures and build each visual</a:t>
            </a:r>
          </a:p>
        </p:txBody>
      </p:sp>
      <p:sp>
        <p:nvSpPr>
          <p:cNvPr id="17" name="Right Arrow 8">
            <a:extLst>
              <a:ext uri="{FF2B5EF4-FFF2-40B4-BE49-F238E27FC236}">
                <a16:creationId xmlns:a16="http://schemas.microsoft.com/office/drawing/2014/main" id="{F82AF962-A4DF-4F13-87E6-CAE91C2B8885}"/>
              </a:ext>
            </a:extLst>
          </p:cNvPr>
          <p:cNvSpPr/>
          <p:nvPr/>
        </p:nvSpPr>
        <p:spPr bwMode="auto">
          <a:xfrm>
            <a:off x="2666124" y="4212896"/>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6">
            <a:extLst>
              <a:ext uri="{FF2B5EF4-FFF2-40B4-BE49-F238E27FC236}">
                <a16:creationId xmlns:a16="http://schemas.microsoft.com/office/drawing/2014/main" id="{BAF8AB16-CF7D-46F4-906A-DA2BE5664B60}"/>
              </a:ext>
            </a:extLst>
          </p:cNvPr>
          <p:cNvSpPr/>
          <p:nvPr/>
        </p:nvSpPr>
        <p:spPr bwMode="auto">
          <a:xfrm>
            <a:off x="5634459" y="4228674"/>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7">
            <a:extLst>
              <a:ext uri="{FF2B5EF4-FFF2-40B4-BE49-F238E27FC236}">
                <a16:creationId xmlns:a16="http://schemas.microsoft.com/office/drawing/2014/main" id="{909D39AB-81F6-459B-9479-DD736E93E18E}"/>
              </a:ext>
            </a:extLst>
          </p:cNvPr>
          <p:cNvSpPr/>
          <p:nvPr/>
        </p:nvSpPr>
        <p:spPr bwMode="auto">
          <a:xfrm>
            <a:off x="8594139" y="4212896"/>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D39E249B-F3F2-4158-A5F7-4090A4BF5ED9}"/>
              </a:ext>
            </a:extLst>
          </p:cNvPr>
          <p:cNvPicPr>
            <a:picLocks noChangeAspect="1"/>
          </p:cNvPicPr>
          <p:nvPr/>
        </p:nvPicPr>
        <p:blipFill>
          <a:blip r:embed="rId3"/>
          <a:stretch>
            <a:fillRect/>
          </a:stretch>
        </p:blipFill>
        <p:spPr>
          <a:xfrm>
            <a:off x="1186506" y="2592640"/>
            <a:ext cx="591706" cy="843496"/>
          </a:xfrm>
          <a:prstGeom prst="rect">
            <a:avLst/>
          </a:prstGeom>
        </p:spPr>
      </p:pic>
      <p:pic>
        <p:nvPicPr>
          <p:cNvPr id="21" name="Picture 20">
            <a:extLst>
              <a:ext uri="{FF2B5EF4-FFF2-40B4-BE49-F238E27FC236}">
                <a16:creationId xmlns:a16="http://schemas.microsoft.com/office/drawing/2014/main" id="{09B06327-3B6A-49AD-B623-DA8892B19FAB}"/>
              </a:ext>
            </a:extLst>
          </p:cNvPr>
          <p:cNvPicPr>
            <a:picLocks noChangeAspect="1"/>
          </p:cNvPicPr>
          <p:nvPr/>
        </p:nvPicPr>
        <p:blipFill>
          <a:blip r:embed="rId4"/>
          <a:stretch>
            <a:fillRect/>
          </a:stretch>
        </p:blipFill>
        <p:spPr>
          <a:xfrm>
            <a:off x="4232131" y="2592639"/>
            <a:ext cx="415808" cy="843496"/>
          </a:xfrm>
          <a:prstGeom prst="rect">
            <a:avLst/>
          </a:prstGeom>
        </p:spPr>
      </p:pic>
      <p:pic>
        <p:nvPicPr>
          <p:cNvPr id="22" name="Picture 21">
            <a:extLst>
              <a:ext uri="{FF2B5EF4-FFF2-40B4-BE49-F238E27FC236}">
                <a16:creationId xmlns:a16="http://schemas.microsoft.com/office/drawing/2014/main" id="{07700581-FE70-4759-8627-EFC0F93F48DC}"/>
              </a:ext>
            </a:extLst>
          </p:cNvPr>
          <p:cNvPicPr>
            <a:picLocks noChangeAspect="1"/>
          </p:cNvPicPr>
          <p:nvPr/>
        </p:nvPicPr>
        <p:blipFill>
          <a:blip r:embed="rId5"/>
          <a:stretch>
            <a:fillRect/>
          </a:stretch>
        </p:blipFill>
        <p:spPr>
          <a:xfrm>
            <a:off x="6672088" y="2592639"/>
            <a:ext cx="1297686" cy="843496"/>
          </a:xfrm>
          <a:prstGeom prst="rect">
            <a:avLst/>
          </a:prstGeom>
        </p:spPr>
      </p:pic>
      <p:pic>
        <p:nvPicPr>
          <p:cNvPr id="23" name="Picture 22">
            <a:extLst>
              <a:ext uri="{FF2B5EF4-FFF2-40B4-BE49-F238E27FC236}">
                <a16:creationId xmlns:a16="http://schemas.microsoft.com/office/drawing/2014/main" id="{4779EB54-A27A-4EC4-AEB5-796542EF6211}"/>
              </a:ext>
            </a:extLst>
          </p:cNvPr>
          <p:cNvPicPr>
            <a:picLocks noChangeAspect="1"/>
          </p:cNvPicPr>
          <p:nvPr/>
        </p:nvPicPr>
        <p:blipFill rotWithShape="1">
          <a:blip r:embed="rId6"/>
          <a:srcRect r="49784"/>
          <a:stretch/>
        </p:blipFill>
        <p:spPr>
          <a:xfrm>
            <a:off x="9617089" y="2645096"/>
            <a:ext cx="1489600" cy="791039"/>
          </a:xfrm>
          <a:prstGeom prst="rect">
            <a:avLst/>
          </a:prstGeom>
        </p:spPr>
      </p:pic>
      <p:sp>
        <p:nvSpPr>
          <p:cNvPr id="2" name="TextBox 1">
            <a:extLst>
              <a:ext uri="{FF2B5EF4-FFF2-40B4-BE49-F238E27FC236}">
                <a16:creationId xmlns:a16="http://schemas.microsoft.com/office/drawing/2014/main" id="{65EA9567-B6F1-4E60-8D5E-028F92DB242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7381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Data Types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BA3260E9-8284-434C-8FDF-71867F294F34}"/>
              </a:ext>
            </a:extLst>
          </p:cNvPr>
          <p:cNvSpPr txBox="1"/>
          <p:nvPr/>
        </p:nvSpPr>
        <p:spPr>
          <a:xfrm>
            <a:off x="347159" y="1795178"/>
            <a:ext cx="10561320" cy="4438138"/>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Numeric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Whole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Decimal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Fixed Decimal Number (Floating point stored as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Boolean</a:t>
            </a:r>
          </a:p>
          <a:p>
            <a:pPr>
              <a:lnSpc>
                <a:spcPct val="90000"/>
              </a:lnSpc>
              <a:spcAft>
                <a:spcPts val="600"/>
              </a:spcAft>
            </a:pPr>
            <a:r>
              <a:rPr lang="en-US" sz="2400" b="1" dirty="0">
                <a:gradFill>
                  <a:gsLst>
                    <a:gs pos="2917">
                      <a:schemeClr val="tx1"/>
                    </a:gs>
                    <a:gs pos="30000">
                      <a:schemeClr val="tx1"/>
                    </a:gs>
                  </a:gsLst>
                  <a:lin ang="5400000" scaled="0"/>
                </a:gradFill>
                <a:latin typeface="+mj-lt"/>
              </a:rPr>
              <a:t>Date/Time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 Internally stored as an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Time – Internally stored as a fraction between 0 and 1</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Time </a:t>
            </a:r>
          </a:p>
          <a:p>
            <a:pPr>
              <a:lnSpc>
                <a:spcPct val="90000"/>
              </a:lnSpc>
              <a:spcAft>
                <a:spcPts val="600"/>
              </a:spcAft>
            </a:pPr>
            <a:r>
              <a:rPr lang="en-US" sz="2400" b="1" dirty="0">
                <a:gradFill>
                  <a:gsLst>
                    <a:gs pos="2917">
                      <a:schemeClr val="tx1"/>
                    </a:gs>
                    <a:gs pos="30000">
                      <a:schemeClr val="tx1"/>
                    </a:gs>
                  </a:gsLst>
                  <a:lin ang="5400000" scaled="0"/>
                </a:gradFill>
                <a:latin typeface="+mj-lt"/>
              </a:rPr>
              <a:t>Other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Text </a:t>
            </a:r>
          </a:p>
          <a:p>
            <a:pPr marL="342900" indent="-342900">
              <a:lnSpc>
                <a:spcPct val="90000"/>
              </a:lnSpc>
              <a:spcAft>
                <a:spcPts val="600"/>
              </a:spcAft>
              <a:buFont typeface="Arial" panose="020B0604020202020204" pitchFamily="34" charset="0"/>
              <a:buChar char="•"/>
            </a:pPr>
            <a:r>
              <a:rPr lang="en-US" sz="2000" b="1" dirty="0">
                <a:solidFill>
                  <a:srgbClr val="00B0F0"/>
                </a:solidFill>
              </a:rPr>
              <a:t>Any – You should never see this in a data model. Bad things can happen!!</a:t>
            </a:r>
          </a:p>
        </p:txBody>
      </p:sp>
      <p:sp>
        <p:nvSpPr>
          <p:cNvPr id="3" name="TextBox 2">
            <a:extLst>
              <a:ext uri="{FF2B5EF4-FFF2-40B4-BE49-F238E27FC236}">
                <a16:creationId xmlns:a16="http://schemas.microsoft.com/office/drawing/2014/main" id="{C33E792E-4094-44B8-8F82-BB299D8B302D}"/>
              </a:ext>
            </a:extLst>
          </p:cNvPr>
          <p:cNvSpPr txBox="1"/>
          <p:nvPr/>
        </p:nvSpPr>
        <p:spPr>
          <a:xfrm>
            <a:off x="268080" y="6074220"/>
            <a:ext cx="1165584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solidFill>
                  <a:srgbClr val="505050"/>
                </a:solidFill>
              </a:rPr>
              <a:t>Pro Tip: Data type is different from data format</a:t>
            </a:r>
          </a:p>
        </p:txBody>
      </p:sp>
      <p:sp>
        <p:nvSpPr>
          <p:cNvPr id="4" name="Rounded Rectangle 4">
            <a:extLst>
              <a:ext uri="{FF2B5EF4-FFF2-40B4-BE49-F238E27FC236}">
                <a16:creationId xmlns:a16="http://schemas.microsoft.com/office/drawing/2014/main" id="{ADF2541F-A5B0-4A99-A3F8-42C6E12D5665}"/>
              </a:ext>
            </a:extLst>
          </p:cNvPr>
          <p:cNvSpPr/>
          <p:nvPr/>
        </p:nvSpPr>
        <p:spPr bwMode="auto">
          <a:xfrm>
            <a:off x="7896844" y="1918184"/>
            <a:ext cx="3344962" cy="3467292"/>
          </a:xfrm>
          <a:prstGeom prst="roundRect">
            <a:avLst/>
          </a:prstGeom>
          <a:solidFill>
            <a:srgbClr val="FDF6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Types</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a:t>
            </a:r>
            <a:br>
              <a:rPr lang="en-US" sz="2400" i="1" dirty="0">
                <a:solidFill>
                  <a:schemeClr val="tx1"/>
                </a:solidFill>
                <a:latin typeface="+mj-lt"/>
                <a:ea typeface="Segoe UI" pitchFamily="34" charset="0"/>
                <a:cs typeface="Segoe UI" pitchFamily="34" charset="0"/>
              </a:rPr>
            </a:br>
            <a:r>
              <a:rPr lang="en-US" sz="2400" i="1" u="sng" dirty="0">
                <a:solidFill>
                  <a:schemeClr val="tx1"/>
                </a:solidFill>
                <a:latin typeface="+mj-lt"/>
                <a:ea typeface="Segoe UI" pitchFamily="34" charset="0"/>
                <a:cs typeface="Segoe UI" pitchFamily="34" charset="0"/>
              </a:rPr>
              <a:t>Query Editor</a:t>
            </a:r>
          </a:p>
          <a:p>
            <a:pPr algn="ctr" defTabSz="932472" fontAlgn="base">
              <a:lnSpc>
                <a:spcPct val="90000"/>
              </a:lnSpc>
              <a:spcBef>
                <a:spcPct val="0"/>
              </a:spcBef>
              <a:spcAft>
                <a:spcPct val="0"/>
              </a:spcAft>
            </a:pPr>
            <a:endParaRPr lang="en-US" sz="2400" i="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Formats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 %, </a:t>
            </a:r>
            <a:r>
              <a:rPr lang="en-US" sz="2400" i="1" dirty="0" err="1">
                <a:solidFill>
                  <a:schemeClr val="tx1"/>
                </a:solidFill>
                <a:latin typeface="+mj-lt"/>
                <a:ea typeface="Segoe UI" pitchFamily="34" charset="0"/>
                <a:cs typeface="Segoe UI" pitchFamily="34" charset="0"/>
              </a:rPr>
              <a:t>etc</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Data Model</a:t>
            </a:r>
          </a:p>
        </p:txBody>
      </p:sp>
      <p:sp>
        <p:nvSpPr>
          <p:cNvPr id="9" name="TextBox 8">
            <a:extLst>
              <a:ext uri="{FF2B5EF4-FFF2-40B4-BE49-F238E27FC236}">
                <a16:creationId xmlns:a16="http://schemas.microsoft.com/office/drawing/2014/main" id="{B7290278-CA9A-4ED6-90D4-43A3B1FA938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891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Hierarchies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1039E469-AF41-4E5B-85E8-D16D0DC8088A}"/>
              </a:ext>
            </a:extLst>
          </p:cNvPr>
          <p:cNvSpPr txBox="1"/>
          <p:nvPr/>
        </p:nvSpPr>
        <p:spPr>
          <a:xfrm>
            <a:off x="234475" y="1882078"/>
            <a:ext cx="7069096" cy="310854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solidFill>
                  <a:srgbClr val="505050"/>
                </a:solidFill>
              </a:rPr>
              <a:t>Power BI generates Date hierarchies when dates are added to visuals, this allows the end user to drill from Year, Quarter, Month &amp; Day.</a:t>
            </a:r>
          </a:p>
          <a:p>
            <a:pPr>
              <a:lnSpc>
                <a:spcPct val="90000"/>
              </a:lnSpc>
              <a:spcAft>
                <a:spcPts val="600"/>
              </a:spcAft>
            </a:pPr>
            <a:endParaRPr lang="en-US" sz="2400" b="1" dirty="0">
              <a:solidFill>
                <a:srgbClr val="505050"/>
              </a:solidFill>
            </a:endParaRPr>
          </a:p>
          <a:p>
            <a:pPr marL="342900" indent="-342900">
              <a:lnSpc>
                <a:spcPct val="90000"/>
              </a:lnSpc>
              <a:spcAft>
                <a:spcPts val="600"/>
              </a:spcAft>
              <a:buFont typeface="Arial" panose="020B0604020202020204" pitchFamily="34" charset="0"/>
              <a:buChar char="•"/>
            </a:pPr>
            <a:r>
              <a:rPr lang="en-US" sz="2400" b="1" dirty="0">
                <a:solidFill>
                  <a:srgbClr val="505050"/>
                </a:solidFill>
              </a:rPr>
              <a:t>Users can also create custom hierarchies in the model by dragging a lower level field onto the parent.</a:t>
            </a:r>
            <a:endParaRPr lang="en-US" sz="2000" b="1" dirty="0">
              <a:solidFill>
                <a:srgbClr val="505050"/>
              </a:solidFill>
            </a:endParaRPr>
          </a:p>
        </p:txBody>
      </p:sp>
      <p:pic>
        <p:nvPicPr>
          <p:cNvPr id="3" name="Picture 2">
            <a:extLst>
              <a:ext uri="{FF2B5EF4-FFF2-40B4-BE49-F238E27FC236}">
                <a16:creationId xmlns:a16="http://schemas.microsoft.com/office/drawing/2014/main" id="{4BB129BF-AC4F-43B4-A498-33ABA4D1C5E8}"/>
              </a:ext>
            </a:extLst>
          </p:cNvPr>
          <p:cNvPicPr>
            <a:picLocks noChangeAspect="1"/>
          </p:cNvPicPr>
          <p:nvPr/>
        </p:nvPicPr>
        <p:blipFill>
          <a:blip r:embed="rId3"/>
          <a:stretch>
            <a:fillRect/>
          </a:stretch>
        </p:blipFill>
        <p:spPr>
          <a:xfrm>
            <a:off x="7572346" y="2232598"/>
            <a:ext cx="2785837" cy="3151414"/>
          </a:xfrm>
          <a:prstGeom prst="rect">
            <a:avLst/>
          </a:prstGeom>
        </p:spPr>
      </p:pic>
      <p:pic>
        <p:nvPicPr>
          <p:cNvPr id="4" name="Picture 3">
            <a:extLst>
              <a:ext uri="{FF2B5EF4-FFF2-40B4-BE49-F238E27FC236}">
                <a16:creationId xmlns:a16="http://schemas.microsoft.com/office/drawing/2014/main" id="{57B7970D-60F2-46D2-920C-6BE61A5CE83A}"/>
              </a:ext>
            </a:extLst>
          </p:cNvPr>
          <p:cNvPicPr>
            <a:picLocks noChangeAspect="1"/>
          </p:cNvPicPr>
          <p:nvPr/>
        </p:nvPicPr>
        <p:blipFill>
          <a:blip r:embed="rId4"/>
          <a:stretch>
            <a:fillRect/>
          </a:stretch>
        </p:blipFill>
        <p:spPr>
          <a:xfrm>
            <a:off x="3699485" y="4896341"/>
            <a:ext cx="2491273" cy="1364269"/>
          </a:xfrm>
          <a:prstGeom prst="rect">
            <a:avLst/>
          </a:prstGeom>
        </p:spPr>
      </p:pic>
      <p:sp>
        <p:nvSpPr>
          <p:cNvPr id="9" name="TextBox 8">
            <a:extLst>
              <a:ext uri="{FF2B5EF4-FFF2-40B4-BE49-F238E27FC236}">
                <a16:creationId xmlns:a16="http://schemas.microsoft.com/office/drawing/2014/main" id="{9CAF15BD-079C-4451-9B45-3E4DA321D4E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95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Sort By Column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7CB2A155-9692-4588-9930-1192B4176CB7}"/>
              </a:ext>
            </a:extLst>
          </p:cNvPr>
          <p:cNvSpPr txBox="1"/>
          <p:nvPr/>
        </p:nvSpPr>
        <p:spPr>
          <a:xfrm>
            <a:off x="362925" y="2432552"/>
            <a:ext cx="5491122" cy="2853089"/>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b="1" dirty="0">
                <a:solidFill>
                  <a:srgbClr val="505050"/>
                </a:solidFill>
              </a:rPr>
              <a:t>Enables sorting one text field by another (numeric) field</a:t>
            </a:r>
          </a:p>
          <a:p>
            <a:pPr marL="342900" indent="-342900">
              <a:lnSpc>
                <a:spcPct val="90000"/>
              </a:lnSpc>
              <a:spcAft>
                <a:spcPts val="600"/>
              </a:spcAft>
              <a:buFont typeface="Arial" panose="020B0604020202020204" pitchFamily="34" charset="0"/>
              <a:buChar char="•"/>
            </a:pPr>
            <a:endParaRPr lang="en-US" sz="2400" b="1" dirty="0">
              <a:solidFill>
                <a:srgbClr val="505050"/>
              </a:solidFill>
            </a:endParaRPr>
          </a:p>
          <a:p>
            <a:pPr>
              <a:lnSpc>
                <a:spcPct val="90000"/>
              </a:lnSpc>
              <a:spcAft>
                <a:spcPts val="600"/>
              </a:spcAft>
            </a:pPr>
            <a:br>
              <a:rPr lang="en-US" sz="2400" b="1" dirty="0">
                <a:solidFill>
                  <a:srgbClr val="505050"/>
                </a:solidFill>
              </a:rPr>
            </a:br>
            <a:endParaRPr lang="en-US" sz="2400" b="1" dirty="0">
              <a:solidFill>
                <a:srgbClr val="505050"/>
              </a:solidFill>
            </a:endParaRPr>
          </a:p>
          <a:p>
            <a:pPr marL="342900" indent="-342900">
              <a:lnSpc>
                <a:spcPct val="90000"/>
              </a:lnSpc>
              <a:spcAft>
                <a:spcPts val="600"/>
              </a:spcAft>
              <a:buFont typeface="Arial" panose="020B0604020202020204" pitchFamily="34" charset="0"/>
              <a:buChar char="•"/>
            </a:pPr>
            <a:r>
              <a:rPr lang="en-US" sz="2400" b="1" dirty="0">
                <a:solidFill>
                  <a:srgbClr val="505050"/>
                </a:solidFill>
              </a:rPr>
              <a:t>Both columns must have the same number of distinct values</a:t>
            </a:r>
            <a:endParaRPr lang="en-US" sz="2000" b="1" dirty="0">
              <a:solidFill>
                <a:srgbClr val="505050"/>
              </a:solidFill>
            </a:endParaRPr>
          </a:p>
        </p:txBody>
      </p:sp>
      <p:pic>
        <p:nvPicPr>
          <p:cNvPr id="3" name="Picture 2">
            <a:extLst>
              <a:ext uri="{FF2B5EF4-FFF2-40B4-BE49-F238E27FC236}">
                <a16:creationId xmlns:a16="http://schemas.microsoft.com/office/drawing/2014/main" id="{E854047B-3F91-4A98-8CE1-BBF2E14406CF}"/>
              </a:ext>
            </a:extLst>
          </p:cNvPr>
          <p:cNvPicPr>
            <a:picLocks noChangeAspect="1"/>
          </p:cNvPicPr>
          <p:nvPr/>
        </p:nvPicPr>
        <p:blipFill>
          <a:blip r:embed="rId3"/>
          <a:stretch>
            <a:fillRect/>
          </a:stretch>
        </p:blipFill>
        <p:spPr>
          <a:xfrm>
            <a:off x="6751836" y="2432552"/>
            <a:ext cx="3098959" cy="2813195"/>
          </a:xfrm>
          <a:prstGeom prst="rect">
            <a:avLst/>
          </a:prstGeom>
        </p:spPr>
      </p:pic>
      <p:sp>
        <p:nvSpPr>
          <p:cNvPr id="4" name="TextBox 3">
            <a:extLst>
              <a:ext uri="{FF2B5EF4-FFF2-40B4-BE49-F238E27FC236}">
                <a16:creationId xmlns:a16="http://schemas.microsoft.com/office/drawing/2014/main" id="{B60026CD-4FC0-4201-A93D-3B4F0A44FBC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116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Aggregations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664E4569-1B65-4909-8236-5DC6818EF918}"/>
              </a:ext>
            </a:extLst>
          </p:cNvPr>
          <p:cNvSpPr txBox="1"/>
          <p:nvPr/>
        </p:nvSpPr>
        <p:spPr>
          <a:xfrm>
            <a:off x="307746" y="2068561"/>
            <a:ext cx="11740986" cy="3770263"/>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b="1" dirty="0">
                <a:solidFill>
                  <a:srgbClr val="505050"/>
                </a:solidFill>
              </a:rPr>
              <a:t>Using aggregations in Power BI enables interactive analysis over big data. Advantages of aggregation are:</a:t>
            </a:r>
          </a:p>
          <a:p>
            <a:pPr marL="800100" lvl="1" indent="-342900">
              <a:lnSpc>
                <a:spcPct val="90000"/>
              </a:lnSpc>
              <a:spcAft>
                <a:spcPts val="600"/>
              </a:spcAft>
              <a:buFont typeface="Arial" panose="020B0604020202020204" pitchFamily="34" charset="0"/>
              <a:buChar char="•"/>
            </a:pPr>
            <a:endParaRPr lang="en-US" sz="2400" b="1" dirty="0">
              <a:solidFill>
                <a:srgbClr val="505050"/>
              </a:solidFill>
            </a:endParaRPr>
          </a:p>
          <a:p>
            <a:pPr marL="800100" lvl="1" indent="-342900">
              <a:lnSpc>
                <a:spcPct val="90000"/>
              </a:lnSpc>
              <a:spcAft>
                <a:spcPts val="600"/>
              </a:spcAft>
              <a:buFont typeface="Arial" panose="020B0604020202020204" pitchFamily="34" charset="0"/>
              <a:buChar char="•"/>
            </a:pPr>
            <a:r>
              <a:rPr lang="en-US" sz="2400" b="1" dirty="0">
                <a:solidFill>
                  <a:srgbClr val="505050"/>
                </a:solidFill>
              </a:rPr>
              <a:t>Query performance over big data</a:t>
            </a:r>
          </a:p>
          <a:p>
            <a:pPr marL="800100" lvl="1" indent="-342900">
              <a:lnSpc>
                <a:spcPct val="90000"/>
              </a:lnSpc>
              <a:spcAft>
                <a:spcPts val="600"/>
              </a:spcAft>
              <a:buFont typeface="Arial" panose="020B0604020202020204" pitchFamily="34" charset="0"/>
              <a:buChar char="•"/>
            </a:pPr>
            <a:endParaRPr lang="en-US" sz="2400" b="1" dirty="0">
              <a:solidFill>
                <a:srgbClr val="505050"/>
              </a:solidFill>
            </a:endParaRPr>
          </a:p>
          <a:p>
            <a:pPr marL="800100" lvl="1" indent="-342900">
              <a:lnSpc>
                <a:spcPct val="90000"/>
              </a:lnSpc>
              <a:spcAft>
                <a:spcPts val="600"/>
              </a:spcAft>
              <a:buFont typeface="Arial" panose="020B0604020202020204" pitchFamily="34" charset="0"/>
              <a:buChar char="•"/>
            </a:pPr>
            <a:r>
              <a:rPr lang="en-US" sz="2400" b="1" dirty="0">
                <a:solidFill>
                  <a:srgbClr val="505050"/>
                </a:solidFill>
              </a:rPr>
              <a:t>Data refresh optimization</a:t>
            </a:r>
          </a:p>
          <a:p>
            <a:pPr marL="800100" lvl="1" indent="-342900">
              <a:lnSpc>
                <a:spcPct val="90000"/>
              </a:lnSpc>
              <a:spcAft>
                <a:spcPts val="600"/>
              </a:spcAft>
              <a:buFont typeface="Arial" panose="020B0604020202020204" pitchFamily="34" charset="0"/>
              <a:buChar char="•"/>
            </a:pPr>
            <a:endParaRPr lang="en-US" sz="2400" b="1" dirty="0">
              <a:solidFill>
                <a:srgbClr val="505050"/>
              </a:solidFill>
            </a:endParaRPr>
          </a:p>
          <a:p>
            <a:pPr marL="800100" lvl="1" indent="-342900">
              <a:lnSpc>
                <a:spcPct val="90000"/>
              </a:lnSpc>
              <a:spcAft>
                <a:spcPts val="600"/>
              </a:spcAft>
              <a:buFont typeface="Arial" panose="020B0604020202020204" pitchFamily="34" charset="0"/>
              <a:buChar char="•"/>
            </a:pPr>
            <a:r>
              <a:rPr lang="en-US" sz="2400" b="1" dirty="0">
                <a:solidFill>
                  <a:srgbClr val="505050"/>
                </a:solidFill>
              </a:rPr>
              <a:t>Achieve balanced architectures</a:t>
            </a:r>
          </a:p>
          <a:p>
            <a:pPr marL="800100" lvl="1" indent="-342900">
              <a:lnSpc>
                <a:spcPct val="90000"/>
              </a:lnSpc>
              <a:spcAft>
                <a:spcPts val="600"/>
              </a:spcAft>
              <a:buFont typeface="Arial" panose="020B0604020202020204" pitchFamily="34" charset="0"/>
              <a:buChar char="•"/>
            </a:pPr>
            <a:endParaRPr lang="en-US" sz="2000" b="1" dirty="0">
              <a:solidFill>
                <a:srgbClr val="00B0F0"/>
              </a:solidFill>
            </a:endParaRPr>
          </a:p>
        </p:txBody>
      </p:sp>
      <p:sp>
        <p:nvSpPr>
          <p:cNvPr id="3" name="TextBox 2">
            <a:extLst>
              <a:ext uri="{FF2B5EF4-FFF2-40B4-BE49-F238E27FC236}">
                <a16:creationId xmlns:a16="http://schemas.microsoft.com/office/drawing/2014/main" id="{7EF6FD61-9DF6-41BD-97DF-4B83D210DE3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4967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Lab 01</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Rectangle 7">
            <a:extLst>
              <a:ext uri="{FF2B5EF4-FFF2-40B4-BE49-F238E27FC236}">
                <a16:creationId xmlns:a16="http://schemas.microsoft.com/office/drawing/2014/main" id="{A113130F-6166-4834-9B2E-816331838F8E}"/>
              </a:ext>
            </a:extLst>
          </p:cNvPr>
          <p:cNvSpPr/>
          <p:nvPr/>
        </p:nvSpPr>
        <p:spPr>
          <a:xfrm>
            <a:off x="289328" y="2099511"/>
            <a:ext cx="11354582" cy="1815882"/>
          </a:xfrm>
          <a:prstGeom prst="rect">
            <a:avLst/>
          </a:prstGeom>
        </p:spPr>
        <p:txBody>
          <a:bodyPr wrap="square">
            <a:spAutoFit/>
          </a:bodyPr>
          <a:lstStyle/>
          <a:p>
            <a:pPr marL="457200" indent="-457200">
              <a:buAutoNum type="arabicPeriod"/>
            </a:pPr>
            <a:r>
              <a:rPr lang="en-US" sz="2800" dirty="0">
                <a:gradFill>
                  <a:gsLst>
                    <a:gs pos="1250">
                      <a:schemeClr val="tx1"/>
                    </a:gs>
                    <a:gs pos="100000">
                      <a:schemeClr val="tx1"/>
                    </a:gs>
                  </a:gsLst>
                  <a:lin ang="5400000" scaled="0"/>
                </a:gradFill>
              </a:rPr>
              <a:t>Open the files:</a:t>
            </a:r>
          </a:p>
          <a:p>
            <a:pPr lvl="1"/>
            <a:r>
              <a:rPr lang="en-US" sz="2800" dirty="0">
                <a:gradFill>
                  <a:gsLst>
                    <a:gs pos="1250">
                      <a:schemeClr val="tx1"/>
                    </a:gs>
                    <a:gs pos="100000">
                      <a:schemeClr val="tx1"/>
                    </a:gs>
                  </a:gsLst>
                  <a:lin ang="5400000" scaled="0"/>
                </a:gradFill>
              </a:rPr>
              <a:t> </a:t>
            </a:r>
            <a:r>
              <a:rPr lang="en-US" sz="2800" b="1" dirty="0">
                <a:solidFill>
                  <a:srgbClr val="505050"/>
                </a:solidFill>
              </a:rPr>
              <a:t>Data Modeling Labs </a:t>
            </a:r>
            <a:r>
              <a:rPr lang="en-US" sz="2800" dirty="0">
                <a:solidFill>
                  <a:srgbClr val="505050"/>
                </a:solidFill>
              </a:rPr>
              <a:t> </a:t>
            </a:r>
            <a:br>
              <a:rPr lang="en-US" sz="2800" dirty="0">
                <a:solidFill>
                  <a:srgbClr val="505050"/>
                </a:solidFill>
              </a:rPr>
            </a:br>
            <a:r>
              <a:rPr lang="en-US" sz="2800" dirty="0">
                <a:solidFill>
                  <a:srgbClr val="505050"/>
                </a:solidFill>
              </a:rPr>
              <a:t> </a:t>
            </a:r>
            <a:r>
              <a:rPr lang="en-US" sz="2800" b="1" dirty="0">
                <a:solidFill>
                  <a:srgbClr val="505050"/>
                </a:solidFill>
              </a:rPr>
              <a:t>Student Modeling Pre-</a:t>
            </a:r>
            <a:r>
              <a:rPr lang="en-US" sz="2800" b="1" dirty="0" err="1">
                <a:solidFill>
                  <a:srgbClr val="505050"/>
                </a:solidFill>
              </a:rPr>
              <a:t>class.pbix</a:t>
            </a:r>
            <a:endParaRPr lang="en-US" sz="2800" b="1" dirty="0">
              <a:solidFill>
                <a:srgbClr val="505050"/>
              </a:solidFill>
            </a:endParaRPr>
          </a:p>
          <a:p>
            <a:pPr marL="457200" indent="-457200">
              <a:buAutoNum type="arabicPeriod"/>
            </a:pPr>
            <a:r>
              <a:rPr lang="en-US" sz="2800" dirty="0">
                <a:gradFill>
                  <a:gsLst>
                    <a:gs pos="1250">
                      <a:schemeClr val="tx1"/>
                    </a:gs>
                    <a:gs pos="100000">
                      <a:schemeClr val="tx1"/>
                    </a:gs>
                  </a:gsLst>
                  <a:lin ang="5400000" scaled="0"/>
                </a:gradFill>
              </a:rPr>
              <a:t>Complete the 1st Lab 01 – Create Relationships between tables</a:t>
            </a:r>
          </a:p>
        </p:txBody>
      </p:sp>
      <p:sp>
        <p:nvSpPr>
          <p:cNvPr id="2" name="TextBox 1">
            <a:extLst>
              <a:ext uri="{FF2B5EF4-FFF2-40B4-BE49-F238E27FC236}">
                <a16:creationId xmlns:a16="http://schemas.microsoft.com/office/drawing/2014/main" id="{DE4A5C1C-9FDD-437A-82BE-AF12284FF4E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0761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152994"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Module 1</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C8D24107-0B5B-4F5C-A256-9AD8389DB3B3}"/>
              </a:ext>
            </a:extLst>
          </p:cNvPr>
          <p:cNvSpPr/>
          <p:nvPr/>
        </p:nvSpPr>
        <p:spPr>
          <a:xfrm>
            <a:off x="350074" y="1853553"/>
            <a:ext cx="11037454" cy="5004447"/>
          </a:xfrm>
          <a:prstGeom prst="rect">
            <a:avLst/>
          </a:prstGeom>
        </p:spPr>
        <p:txBody>
          <a:bodyPr wrap="square">
            <a:spAutoFit/>
          </a:bodyPr>
          <a:lstStyle/>
          <a:p>
            <a:pPr marL="457200" indent="-457200">
              <a:lnSpc>
                <a:spcPct val="120000"/>
              </a:lnSpc>
              <a:spcAft>
                <a:spcPts val="1800"/>
              </a:spcAft>
              <a:buFont typeface="+mj-lt"/>
              <a:buAutoNum type="arabicPeriod"/>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457200" indent="-457200">
              <a:lnSpc>
                <a:spcPct val="120000"/>
              </a:lnSpc>
              <a:spcAft>
                <a:spcPts val="1800"/>
              </a:spcAft>
              <a:buFont typeface="+mj-lt"/>
              <a:buAutoNum type="arabicPeriod"/>
            </a:pPr>
            <a:r>
              <a:rPr lang="en-US" sz="2400" dirty="0">
                <a:solidFill>
                  <a:schemeClr val="tx1">
                    <a:lumMod val="50000"/>
                  </a:schemeClr>
                </a:solidFill>
              </a:rPr>
              <a:t>What are some advantages of a star schema over a flat or denormalized model?</a:t>
            </a:r>
          </a:p>
          <a:p>
            <a:pPr marL="457200" indent="-457200">
              <a:lnSpc>
                <a:spcPct val="120000"/>
              </a:lnSpc>
              <a:spcAft>
                <a:spcPts val="1800"/>
              </a:spcAft>
              <a:buFont typeface="+mj-lt"/>
              <a:buAutoNum type="arabicPeriod"/>
            </a:pPr>
            <a:r>
              <a:rPr lang="en-US" sz="2400" dirty="0">
                <a:solidFill>
                  <a:schemeClr val="tx1">
                    <a:lumMod val="50000"/>
                  </a:schemeClr>
                </a:solidFill>
              </a:rPr>
              <a:t>How might you improve the performance of a Power BI model?</a:t>
            </a:r>
          </a:p>
          <a:p>
            <a:pPr marL="457200" indent="-457200">
              <a:lnSpc>
                <a:spcPct val="120000"/>
              </a:lnSpc>
              <a:spcAft>
                <a:spcPts val="1800"/>
              </a:spcAft>
              <a:buFont typeface="+mj-lt"/>
              <a:buAutoNum type="arabicPeriod"/>
            </a:pPr>
            <a:r>
              <a:rPr lang="en-US" sz="2400" dirty="0">
                <a:solidFill>
                  <a:schemeClr val="tx1">
                    <a:lumMod val="50000"/>
                  </a:schemeClr>
                </a:solidFill>
              </a:rPr>
              <a:t>How does Power BI store DateTime information? What are some consequences of this?</a:t>
            </a:r>
          </a:p>
          <a:p>
            <a:pPr marL="457200" indent="-457200">
              <a:lnSpc>
                <a:spcPct val="120000"/>
              </a:lnSpc>
              <a:buFont typeface="+mj-lt"/>
              <a:buAutoNum type="arabicPeriod"/>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341AEB6A-48DB-4637-9992-F2B4A896050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7651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Module 2</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Data Modeling Best Practices</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380542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MODULE 2 OBJECTIVES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784FE6C8-486C-4D8B-B2F2-DE4E98BDF056}"/>
              </a:ext>
            </a:extLst>
          </p:cNvPr>
          <p:cNvSpPr/>
          <p:nvPr/>
        </p:nvSpPr>
        <p:spPr>
          <a:xfrm>
            <a:off x="302778" y="2107019"/>
            <a:ext cx="11037454" cy="475098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importance of query folding</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Re-emphasize learnings of data compression techniques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Re-emphasize the use of relationships</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5B79F946-C194-4D79-A256-EB4275A6D56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0964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p:txBody>
          <a:bodyPr>
            <a:normAutofit fontScale="90000"/>
          </a:bodyPr>
          <a:lstStyle/>
          <a:p>
            <a:r>
              <a:rPr lang="en-US" sz="8000" dirty="0"/>
              <a:t>Following the training</a:t>
            </a:r>
            <a:br>
              <a:rPr lang="en-US" sz="8000" dirty="0"/>
            </a:br>
            <a:r>
              <a:rPr lang="en-US" sz="8000" dirty="0"/>
              <a:t>Please fill our survey:</a:t>
            </a:r>
            <a:br>
              <a:rPr lang="en-US" sz="8000" dirty="0"/>
            </a:br>
            <a:r>
              <a:rPr lang="en-US" sz="8000" dirty="0">
                <a:solidFill>
                  <a:schemeClr val="bg1"/>
                </a:solidFill>
                <a:hlinkClick r:id="rId3"/>
              </a:rPr>
              <a:t>https://aka.ms/PBIAdvanced</a:t>
            </a:r>
            <a:r>
              <a:rPr lang="en-US" sz="8000" dirty="0">
                <a:solidFill>
                  <a:schemeClr val="bg1"/>
                </a:solidFill>
              </a:rPr>
              <a:t> </a:t>
            </a:r>
            <a:br>
              <a:rPr lang="en-US" sz="8000" dirty="0">
                <a:solidFill>
                  <a:schemeClr val="bg1"/>
                </a:solidFill>
              </a:rPr>
            </a:br>
            <a:r>
              <a:rPr lang="en-US" sz="8000" dirty="0">
                <a:solidFill>
                  <a:schemeClr val="bg1"/>
                </a:solidFill>
              </a:rPr>
              <a:t>Select: Advanced Data Modeling</a:t>
            </a:r>
          </a:p>
        </p:txBody>
      </p:sp>
      <p:sp>
        <p:nvSpPr>
          <p:cNvPr id="5" name="Footer Placeholder 4">
            <a:extLst>
              <a:ext uri="{FF2B5EF4-FFF2-40B4-BE49-F238E27FC236}">
                <a16:creationId xmlns:a16="http://schemas.microsoft.com/office/drawing/2014/main" id="{C5957145-F8BB-4F4C-A602-EB35F14D2AF2}"/>
              </a:ext>
            </a:extLst>
          </p:cNvPr>
          <p:cNvSpPr>
            <a:spLocks noGrp="1"/>
          </p:cNvSpPr>
          <p:nvPr>
            <p:ph type="ftr" sz="quarter" idx="13"/>
          </p:nvPr>
        </p:nvSpPr>
        <p:spPr>
          <a:xfrm>
            <a:off x="9116122" y="6629400"/>
            <a:ext cx="4114800" cy="228600"/>
          </a:xfrm>
        </p:spPr>
        <p:txBody>
          <a:bodyPr/>
          <a:lstStyle/>
          <a:p>
            <a:r>
              <a:rPr lang="en-AU" dirty="0"/>
              <a:t>© 2020 Microsoft. All rights reserved. </a:t>
            </a:r>
          </a:p>
        </p:txBody>
      </p:sp>
    </p:spTree>
    <p:extLst>
      <p:ext uri="{BB962C8B-B14F-4D97-AF65-F5344CB8AC3E}">
        <p14:creationId xmlns:p14="http://schemas.microsoft.com/office/powerpoint/2010/main" val="174977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Data Modeling</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1FC1F29C-1FEF-42DB-A360-9E73E6EA9D5C}"/>
              </a:ext>
            </a:extLst>
          </p:cNvPr>
          <p:cNvSpPr/>
          <p:nvPr/>
        </p:nvSpPr>
        <p:spPr>
          <a:xfrm>
            <a:off x="208185" y="1886592"/>
            <a:ext cx="11037454" cy="629294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t>An inefficient model can completely slow down a report, even with very small data volumes</a:t>
            </a:r>
          </a:p>
          <a:p>
            <a:pPr>
              <a:lnSpc>
                <a:spcPct val="120000"/>
              </a:lnSpc>
              <a:spcAft>
                <a:spcPts val="1800"/>
              </a:spcAft>
            </a:pPr>
            <a:r>
              <a:rPr lang="en-US" sz="2400" dirty="0">
                <a:solidFill>
                  <a:srgbClr val="505050"/>
                </a:solidFill>
              </a:rPr>
              <a:t>   </a:t>
            </a:r>
            <a:r>
              <a:rPr lang="en-US" sz="2400" b="1" dirty="0">
                <a:solidFill>
                  <a:srgbClr val="505050"/>
                </a:solidFill>
              </a:rPr>
              <a:t>GOALS</a:t>
            </a:r>
          </a:p>
          <a:p>
            <a:pPr marL="342900" indent="-342900">
              <a:buFont typeface="Arial" panose="020B0604020202020204" pitchFamily="34" charset="0"/>
              <a:buChar char="•"/>
            </a:pPr>
            <a:r>
              <a:rPr lang="en-US" sz="2400" dirty="0"/>
              <a:t>Make the model as small as possible</a:t>
            </a:r>
          </a:p>
          <a:p>
            <a:pPr lvl="1"/>
            <a:r>
              <a:rPr lang="en-US" sz="2400" b="1" dirty="0">
                <a:gradFill>
                  <a:gsLst>
                    <a:gs pos="2917">
                      <a:schemeClr val="tx1"/>
                    </a:gs>
                    <a:gs pos="30000">
                      <a:schemeClr val="tx1"/>
                    </a:gs>
                  </a:gsLst>
                  <a:lin ang="5400000" scaled="0"/>
                </a:gradFill>
                <a:latin typeface="+mj-lt"/>
              </a:rPr>
              <a:t>There are valid reasons to bend this rule</a:t>
            </a:r>
          </a:p>
          <a:p>
            <a:pPr lvl="1"/>
            <a:endParaRPr lang="en-US" sz="2400" dirty="0"/>
          </a:p>
          <a:p>
            <a:pPr marL="342900" indent="-342900">
              <a:buFont typeface="Arial" panose="020B0604020202020204" pitchFamily="34" charset="0"/>
              <a:buChar char="•"/>
            </a:pPr>
            <a:r>
              <a:rPr lang="en-US" sz="2400" dirty="0"/>
              <a:t>Schema supports the analysis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Relationships are built purposefully and thoughtfully</a:t>
            </a:r>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35F08078-F354-4CA5-9D24-818A763E92E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196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0168759"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Move Calculation to the Source</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CD0A01B5-7B12-4C88-8DD0-2D264CF28E11}"/>
              </a:ext>
            </a:extLst>
          </p:cNvPr>
          <p:cNvSpPr/>
          <p:nvPr/>
        </p:nvSpPr>
        <p:spPr>
          <a:xfrm>
            <a:off x="358799" y="1948890"/>
            <a:ext cx="11037454" cy="8318111"/>
          </a:xfrm>
          <a:prstGeom prst="rect">
            <a:avLst/>
          </a:prstGeom>
        </p:spPr>
        <p:txBody>
          <a:bodyPr wrap="square">
            <a:spAutoFit/>
          </a:bodyPr>
          <a:lstStyle/>
          <a:p>
            <a:r>
              <a:rPr lang="en-US" sz="2800" b="1" spc="-100" dirty="0">
                <a:ln w="3175">
                  <a:noFill/>
                </a:ln>
                <a:solidFill>
                  <a:schemeClr val="tx2"/>
                </a:solidFill>
                <a:ea typeface="ＭＳ Ｐゴシック" charset="0"/>
                <a:cs typeface="Segoe UI" pitchFamily="34" charset="0"/>
              </a:rPr>
              <a:t>Scenario</a:t>
            </a:r>
            <a:endParaRPr lang="en-US" sz="2400" dirty="0"/>
          </a:p>
          <a:p>
            <a:pPr marL="342900" indent="-342900">
              <a:buFont typeface="Arial" panose="020B0604020202020204" pitchFamily="34" charset="0"/>
              <a:buChar char="•"/>
            </a:pPr>
            <a:r>
              <a:rPr lang="en-US" sz="2400" dirty="0"/>
              <a:t>Many DAX calculated columns with high cardinality</a:t>
            </a:r>
          </a:p>
          <a:p>
            <a:endParaRPr lang="en-US" sz="2400" dirty="0"/>
          </a:p>
          <a:p>
            <a:pPr marL="342900" indent="-342900">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endParaRPr lang="en-US" sz="2400" dirty="0"/>
          </a:p>
          <a:p>
            <a:pPr marL="342900" indent="-342900">
              <a:buFont typeface="Arial" panose="020B0604020202020204" pitchFamily="34" charset="0"/>
              <a:buChar char="•"/>
            </a:pPr>
            <a:r>
              <a:rPr lang="en-US" sz="2400" dirty="0"/>
              <a:t>Calculated columns don’t compress as well as physical columns</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endParaRPr lang="en-US" sz="2400" dirty="0"/>
          </a:p>
          <a:p>
            <a:pPr marL="342900" indent="-342900">
              <a:buFont typeface="Arial" panose="020B0604020202020204" pitchFamily="34" charset="0"/>
              <a:buChar char="•"/>
            </a:pPr>
            <a:r>
              <a:rPr lang="en-US" sz="2400" dirty="0"/>
              <a:t>Perform calc in Power Query, ideally push down </a:t>
            </a:r>
          </a:p>
          <a:p>
            <a:pPr marL="342900" indent="-342900">
              <a:buFont typeface="Arial" panose="020B0604020202020204" pitchFamily="34" charset="0"/>
              <a:buChar char="•"/>
            </a:pPr>
            <a:r>
              <a:rPr lang="en-US" sz="2400" dirty="0"/>
              <a:t>Customize source query for non foldable transforms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1AB4C9B4-B57F-4869-9B34-3AA4553C2E4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5342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963273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Remove Unused Table and Columns</a:t>
            </a:r>
            <a:endPar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0DCA9207-7C81-40FE-9BDF-E16A432DF4C7}"/>
              </a:ext>
            </a:extLst>
          </p:cNvPr>
          <p:cNvSpPr/>
          <p:nvPr/>
        </p:nvSpPr>
        <p:spPr>
          <a:xfrm>
            <a:off x="472965" y="1972386"/>
            <a:ext cx="11037454" cy="6037487"/>
          </a:xfrm>
          <a:prstGeom prst="rect">
            <a:avLst/>
          </a:prstGeom>
        </p:spPr>
        <p:txBody>
          <a:bodyPr wrap="square">
            <a:spAutoFit/>
          </a:bodyPr>
          <a:lstStyle/>
          <a:p>
            <a:r>
              <a:rPr lang="en-US" sz="2800" b="1" spc="-100" dirty="0">
                <a:ln w="3175">
                  <a:noFill/>
                </a:ln>
                <a:solidFill>
                  <a:schemeClr val="tx2"/>
                </a:solidFill>
                <a:ea typeface="ＭＳ Ｐゴシック" charset="0"/>
                <a:cs typeface="Segoe UI" pitchFamily="34" charset="0"/>
              </a:rPr>
              <a:t>Scenario</a:t>
            </a:r>
          </a:p>
          <a:p>
            <a:pPr marL="342900" indent="-342900">
              <a:buFont typeface="Arial" panose="020B0604020202020204" pitchFamily="34" charset="0"/>
              <a:buChar char="•"/>
            </a:pPr>
            <a:r>
              <a:rPr lang="en-US" sz="2400" dirty="0"/>
              <a:t>Model contains tables/columns that are not used for reporting/analysis or calculations</a:t>
            </a:r>
          </a:p>
          <a:p>
            <a:pPr marL="342900" indent="-342900">
              <a:lnSpc>
                <a:spcPct val="120000"/>
              </a:lnSpc>
              <a:spcAft>
                <a:spcPts val="1800"/>
              </a:spcAft>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p>
          <a:p>
            <a:pPr marL="342900" indent="-342900">
              <a:buFont typeface="Arial" panose="020B0604020202020204" pitchFamily="34" charset="0"/>
              <a:buChar char="•"/>
            </a:pPr>
            <a:r>
              <a:rPr lang="en-US" sz="2400" dirty="0"/>
              <a:t>Increases model size </a:t>
            </a:r>
          </a:p>
          <a:p>
            <a:pPr marL="342900" indent="-342900">
              <a:buFont typeface="Arial" panose="020B0604020202020204" pitchFamily="34" charset="0"/>
              <a:buChar char="•"/>
            </a:pPr>
            <a:r>
              <a:rPr lang="en-US" sz="2400" dirty="0"/>
              <a:t>Increases time to load into memory</a:t>
            </a:r>
          </a:p>
          <a:p>
            <a:pPr marL="342900" indent="-342900">
              <a:buFont typeface="Arial" panose="020B0604020202020204" pitchFamily="34" charset="0"/>
              <a:buChar char="•"/>
            </a:pPr>
            <a:r>
              <a:rPr lang="en-US" sz="2400" dirty="0"/>
              <a:t>Increases refresh time</a:t>
            </a:r>
          </a:p>
          <a:p>
            <a:pPr marL="342900" indent="-342900">
              <a:buFont typeface="Arial" panose="020B0604020202020204" pitchFamily="34" charset="0"/>
              <a:buChar char="•"/>
            </a:pPr>
            <a:r>
              <a:rPr lang="en-US" sz="2400" dirty="0"/>
              <a:t>May affect usability</a:t>
            </a:r>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1D2FF955-A6D5-4AF2-B398-0CD8643CE8C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8360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0539249"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Avoid High Precision/Cardinality Columns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B9CCA64E-D331-490F-AAB2-C46867FD2219}"/>
              </a:ext>
            </a:extLst>
          </p:cNvPr>
          <p:cNvSpPr/>
          <p:nvPr/>
        </p:nvSpPr>
        <p:spPr>
          <a:xfrm>
            <a:off x="390331" y="1751821"/>
            <a:ext cx="11037454" cy="7733335"/>
          </a:xfrm>
          <a:prstGeom prst="rect">
            <a:avLst/>
          </a:prstGeom>
        </p:spPr>
        <p:txBody>
          <a:bodyPr wrap="square">
            <a:spAutoFit/>
          </a:bodyPr>
          <a:lstStyle/>
          <a:p>
            <a:r>
              <a:rPr lang="en-US" sz="2200" b="1" spc="-100" dirty="0">
                <a:ln w="3175">
                  <a:noFill/>
                </a:ln>
                <a:solidFill>
                  <a:schemeClr val="tx2"/>
                </a:solidFill>
                <a:ea typeface="ＭＳ Ｐゴシック" charset="0"/>
                <a:cs typeface="Segoe UI" pitchFamily="34" charset="0"/>
              </a:rPr>
              <a:t>Scenario</a:t>
            </a:r>
          </a:p>
          <a:p>
            <a:pPr marL="342900" indent="-342900">
              <a:buFont typeface="Arial" panose="020B0604020202020204" pitchFamily="34" charset="0"/>
              <a:buChar char="•"/>
            </a:pPr>
            <a:r>
              <a:rPr lang="en-US" sz="2200" dirty="0"/>
              <a:t>Model contains columns at a higher precision than needed for analysis e.g. datetime in milliseconds, weight to 6 decimal places</a:t>
            </a:r>
          </a:p>
          <a:p>
            <a:pPr marL="342900" indent="-342900">
              <a:buFont typeface="Arial" panose="020B0604020202020204" pitchFamily="34" charset="0"/>
              <a:buChar char="•"/>
            </a:pPr>
            <a:r>
              <a:rPr lang="en-US" sz="2200" dirty="0"/>
              <a:t>Model contains columns that are highly unique</a:t>
            </a:r>
          </a:p>
          <a:p>
            <a:pPr marL="342900" indent="-342900">
              <a:buFont typeface="Arial" panose="020B0604020202020204" pitchFamily="34" charset="0"/>
              <a:buChar char="•"/>
            </a:pPr>
            <a:endParaRPr lang="en-US" sz="2200" dirty="0"/>
          </a:p>
          <a:p>
            <a:r>
              <a:rPr lang="en-US" sz="2200" b="1" spc="-100" dirty="0">
                <a:ln w="3175">
                  <a:noFill/>
                </a:ln>
                <a:solidFill>
                  <a:schemeClr val="tx2"/>
                </a:solidFill>
                <a:ea typeface="ＭＳ Ｐゴシック" charset="0"/>
                <a:cs typeface="Segoe UI" pitchFamily="34" charset="0"/>
              </a:rPr>
              <a:t>Why is it undesired?</a:t>
            </a:r>
          </a:p>
          <a:p>
            <a:pPr marL="342900" indent="-342900">
              <a:buFont typeface="Arial" panose="020B0604020202020204" pitchFamily="34" charset="0"/>
              <a:buChar char="•"/>
            </a:pPr>
            <a:r>
              <a:rPr lang="en-US" sz="2200" dirty="0"/>
              <a:t>Less compression with high precision/cardinality  </a:t>
            </a:r>
          </a:p>
          <a:p>
            <a:pPr marL="342900" indent="-342900">
              <a:buFont typeface="Arial" panose="020B0604020202020204" pitchFamily="34" charset="0"/>
              <a:buChar char="•"/>
            </a:pPr>
            <a:r>
              <a:rPr lang="en-US" sz="2200" dirty="0"/>
              <a:t>Increases time to load into memory</a:t>
            </a:r>
          </a:p>
          <a:p>
            <a:pPr marL="342900" indent="-342900">
              <a:buFont typeface="Arial" panose="020B0604020202020204" pitchFamily="34" charset="0"/>
              <a:buChar char="•"/>
            </a:pPr>
            <a:r>
              <a:rPr lang="en-US" sz="2200" dirty="0"/>
              <a:t>Increases refresh time</a:t>
            </a:r>
          </a:p>
          <a:p>
            <a:endParaRPr lang="en-US" sz="2200" b="1" spc="-100" dirty="0">
              <a:ln w="3175">
                <a:noFill/>
              </a:ln>
              <a:solidFill>
                <a:schemeClr val="tx2"/>
              </a:solidFill>
              <a:ea typeface="ＭＳ Ｐゴシック" charset="0"/>
              <a:cs typeface="Segoe UI" pitchFamily="34" charset="0"/>
            </a:endParaRPr>
          </a:p>
          <a:p>
            <a:r>
              <a:rPr lang="en-US" sz="2200" b="1" spc="-100" dirty="0">
                <a:ln w="3175">
                  <a:noFill/>
                </a:ln>
                <a:solidFill>
                  <a:schemeClr val="tx2"/>
                </a:solidFill>
                <a:ea typeface="ＭＳ Ｐゴシック" charset="0"/>
                <a:cs typeface="Segoe UI" pitchFamily="34" charset="0"/>
              </a:rPr>
              <a:t>Proposed Solution</a:t>
            </a:r>
          </a:p>
          <a:p>
            <a:pPr marL="342900" indent="-342900">
              <a:buFont typeface="Arial" panose="020B0604020202020204" pitchFamily="34" charset="0"/>
              <a:buChar char="•"/>
            </a:pPr>
            <a:r>
              <a:rPr lang="en-US" sz="2200" dirty="0"/>
              <a:t>Remove if not needed</a:t>
            </a:r>
          </a:p>
          <a:p>
            <a:pPr marL="342900" indent="-342900">
              <a:buFont typeface="Arial" panose="020B0604020202020204" pitchFamily="34" charset="0"/>
              <a:buChar char="•"/>
            </a:pPr>
            <a:r>
              <a:rPr lang="en-US" sz="2200" dirty="0"/>
              <a:t>Reduce precision</a:t>
            </a:r>
          </a:p>
          <a:p>
            <a:pPr marL="342900" indent="-342900">
              <a:buFont typeface="Arial" panose="020B0604020202020204" pitchFamily="34" charset="0"/>
              <a:buChar char="•"/>
            </a:pPr>
            <a:r>
              <a:rPr lang="en-US" sz="2200" dirty="0"/>
              <a:t>Split datetime into date and time</a:t>
            </a:r>
          </a:p>
          <a:p>
            <a:endParaRPr lang="en-US" sz="22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B966B6B2-D355-4723-A89E-06DED4B78A4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9786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8450318"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Use Integers instead of Strings</a:t>
            </a:r>
            <a:endPar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E1E89B81-2730-44B6-8F0A-CE936C2EA875}"/>
              </a:ext>
            </a:extLst>
          </p:cNvPr>
          <p:cNvSpPr/>
          <p:nvPr/>
        </p:nvSpPr>
        <p:spPr>
          <a:xfrm>
            <a:off x="319386" y="1704525"/>
            <a:ext cx="11037454" cy="6409896"/>
          </a:xfrm>
          <a:prstGeom prst="rect">
            <a:avLst/>
          </a:prstGeom>
        </p:spPr>
        <p:txBody>
          <a:bodyPr wrap="square">
            <a:spAutoFit/>
          </a:bodyPr>
          <a:lstStyle/>
          <a:p>
            <a:endParaRPr lang="en-US" sz="2400" dirty="0"/>
          </a:p>
          <a:p>
            <a:r>
              <a:rPr lang="en-US" sz="2800" b="1" spc="-100" dirty="0">
                <a:ln w="3175">
                  <a:noFill/>
                </a:ln>
                <a:solidFill>
                  <a:schemeClr val="tx2"/>
                </a:solidFill>
                <a:ea typeface="ＭＳ Ｐゴシック" charset="0"/>
                <a:cs typeface="Segoe UI" pitchFamily="34" charset="0"/>
              </a:rPr>
              <a:t>Why is it undesired?</a:t>
            </a:r>
            <a:endParaRPr lang="en-US" sz="2400" dirty="0"/>
          </a:p>
          <a:p>
            <a:pPr marL="342900" indent="-342900">
              <a:buFont typeface="Arial" panose="020B0604020202020204" pitchFamily="34" charset="0"/>
              <a:buChar char="•"/>
            </a:pPr>
            <a:r>
              <a:rPr lang="en-US" sz="2400" dirty="0"/>
              <a:t>Strings use dictionary encoding, integers use run length encoding which is more efficient</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600" b="1" spc="-100" dirty="0">
                <a:ln w="3175">
                  <a:noFill/>
                </a:ln>
                <a:solidFill>
                  <a:schemeClr val="tx2"/>
                </a:solidFill>
                <a:ea typeface="ＭＳ Ｐゴシック" charset="0"/>
                <a:cs typeface="Segoe UI" pitchFamily="34" charset="0"/>
              </a:rPr>
              <a:t>Proposed Solution</a:t>
            </a:r>
            <a:endParaRPr lang="en-US" sz="2600" dirty="0"/>
          </a:p>
          <a:p>
            <a:pPr marL="342900" indent="-342900">
              <a:buFont typeface="Arial" panose="020B0604020202020204" pitchFamily="34" charset="0"/>
              <a:buChar char="•"/>
            </a:pPr>
            <a:r>
              <a:rPr lang="en-US" sz="2400" dirty="0"/>
              <a:t>Check data types and set to integer if known to be numerical</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3C0B2DF7-E004-4D15-A854-DEE53D4F6B44}"/>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8484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901856"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Integer Surrogate Keys, Pre-sort them</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28ABA85C-F799-4412-8DC1-2F2AF1BFC55C}"/>
              </a:ext>
            </a:extLst>
          </p:cNvPr>
          <p:cNvSpPr/>
          <p:nvPr/>
        </p:nvSpPr>
        <p:spPr>
          <a:xfrm>
            <a:off x="240558" y="1743939"/>
            <a:ext cx="11037454" cy="5609677"/>
          </a:xfrm>
          <a:prstGeom prst="rect">
            <a:avLst/>
          </a:prstGeom>
        </p:spPr>
        <p:txBody>
          <a:bodyPr wrap="square">
            <a:spAutoFit/>
          </a:bodyPr>
          <a:lstStyle/>
          <a:p>
            <a:endParaRPr lang="en-US" sz="2400" dirty="0"/>
          </a:p>
          <a:p>
            <a:pPr marL="342900" indent="-342900">
              <a:buFont typeface="Arial" panose="020B0604020202020204" pitchFamily="34" charset="0"/>
              <a:buChar char="•"/>
            </a:pPr>
            <a:r>
              <a:rPr lang="en-US" sz="2400" dirty="0"/>
              <a:t>Power BI compresses rows in segments of millions of rows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Integers use Run Length Encoding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Sorting will maximize compression when encoded as it reduces the range of values per segment</a:t>
            </a:r>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F9DD1403-1472-4232-94BA-CCA5B56E724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6679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22644" y="169860"/>
            <a:ext cx="8968216"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Be Careful with Bi-Directional Relationships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87BEA8A6-34D3-4196-A985-97F3235358A5}"/>
              </a:ext>
            </a:extLst>
          </p:cNvPr>
          <p:cNvSpPr/>
          <p:nvPr/>
        </p:nvSpPr>
        <p:spPr>
          <a:xfrm>
            <a:off x="105710" y="1767586"/>
            <a:ext cx="6851530" cy="8133445"/>
          </a:xfrm>
          <a:prstGeom prst="rect">
            <a:avLst/>
          </a:prstGeom>
        </p:spPr>
        <p:txBody>
          <a:bodyPr wrap="square">
            <a:spAutoFit/>
          </a:bodyPr>
          <a:lstStyle/>
          <a:p>
            <a:r>
              <a:rPr lang="en-US" sz="2200" b="1" spc="-100" dirty="0">
                <a:ln w="3175">
                  <a:noFill/>
                </a:ln>
                <a:solidFill>
                  <a:schemeClr val="tx2"/>
                </a:solidFill>
                <a:ea typeface="ＭＳ Ｐゴシック" charset="0"/>
                <a:cs typeface="Segoe UI" pitchFamily="34" charset="0"/>
              </a:rPr>
              <a:t>Scenario</a:t>
            </a:r>
            <a:endParaRPr lang="en-US" sz="2200" dirty="0"/>
          </a:p>
          <a:p>
            <a:pPr marL="342900" indent="-342900">
              <a:buFont typeface="Arial" panose="020B0604020202020204" pitchFamily="34" charset="0"/>
              <a:buChar char="•"/>
            </a:pPr>
            <a:r>
              <a:rPr lang="en-US" sz="2200" dirty="0"/>
              <a:t>Most relationships in the model are set to bi-directional</a:t>
            </a:r>
          </a:p>
          <a:p>
            <a:endParaRPr lang="en-US" sz="2200" dirty="0"/>
          </a:p>
          <a:p>
            <a:pPr marL="342900" indent="-342900">
              <a:buFont typeface="Arial" panose="020B0604020202020204" pitchFamily="34" charset="0"/>
              <a:buChar char="•"/>
            </a:pPr>
            <a:endParaRPr lang="en-US" sz="2200" dirty="0"/>
          </a:p>
          <a:p>
            <a:r>
              <a:rPr lang="en-US" sz="2200" b="1" spc="-100" dirty="0">
                <a:ln w="3175">
                  <a:noFill/>
                </a:ln>
                <a:solidFill>
                  <a:schemeClr val="tx2"/>
                </a:solidFill>
                <a:ea typeface="ＭＳ Ｐゴシック" charset="0"/>
                <a:cs typeface="Segoe UI" pitchFamily="34" charset="0"/>
              </a:rPr>
              <a:t>Why is it undesired?</a:t>
            </a:r>
          </a:p>
          <a:p>
            <a:pPr marL="342900" indent="-342900">
              <a:buFont typeface="Arial" panose="020B0604020202020204" pitchFamily="34" charset="0"/>
              <a:buChar char="•"/>
            </a:pPr>
            <a:r>
              <a:rPr lang="en-US" sz="2200" dirty="0"/>
              <a:t>Applying filters/slicers traverses many relationships and can be slower</a:t>
            </a:r>
          </a:p>
          <a:p>
            <a:pPr marL="342900" indent="-342900">
              <a:buFont typeface="Arial" panose="020B0604020202020204" pitchFamily="34" charset="0"/>
              <a:buChar char="•"/>
            </a:pPr>
            <a:r>
              <a:rPr lang="en-US" sz="2200" dirty="0"/>
              <a:t>Some filter chains unlikely to add business value</a:t>
            </a:r>
          </a:p>
          <a:p>
            <a:pPr marL="342900" indent="-342900">
              <a:buFont typeface="Arial" panose="020B0604020202020204" pitchFamily="34" charset="0"/>
              <a:buChar char="•"/>
            </a:pPr>
            <a:endParaRPr lang="en-US" sz="2200" dirty="0"/>
          </a:p>
          <a:p>
            <a:endParaRPr lang="en-US" sz="2200" b="1" spc="-100" dirty="0">
              <a:ln w="3175">
                <a:noFill/>
              </a:ln>
              <a:solidFill>
                <a:schemeClr val="tx2"/>
              </a:solidFill>
              <a:ea typeface="ＭＳ Ｐゴシック" charset="0"/>
              <a:cs typeface="Segoe UI" pitchFamily="34" charset="0"/>
            </a:endParaRPr>
          </a:p>
          <a:p>
            <a:r>
              <a:rPr lang="en-US" sz="2200" b="1" spc="-100" dirty="0">
                <a:ln w="3175">
                  <a:noFill/>
                </a:ln>
                <a:solidFill>
                  <a:schemeClr val="tx2"/>
                </a:solidFill>
                <a:ea typeface="ＭＳ Ｐゴシック" charset="0"/>
                <a:cs typeface="Segoe UI" pitchFamily="34" charset="0"/>
              </a:rPr>
              <a:t>Proposed Solution</a:t>
            </a:r>
            <a:endParaRPr lang="en-US" sz="2200" dirty="0"/>
          </a:p>
          <a:p>
            <a:pPr marL="342900" indent="-342900">
              <a:buFont typeface="Arial" panose="020B0604020202020204" pitchFamily="34" charset="0"/>
              <a:buChar char="•"/>
            </a:pPr>
            <a:r>
              <a:rPr lang="en-US" sz="2200" dirty="0"/>
              <a:t>Only use bi-di where the business scenario requires it</a:t>
            </a:r>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pic>
        <p:nvPicPr>
          <p:cNvPr id="3" name="Picture 2">
            <a:extLst>
              <a:ext uri="{FF2B5EF4-FFF2-40B4-BE49-F238E27FC236}">
                <a16:creationId xmlns:a16="http://schemas.microsoft.com/office/drawing/2014/main" id="{8C91BAD3-1E65-4228-AC38-97BA6318BEF3}"/>
              </a:ext>
            </a:extLst>
          </p:cNvPr>
          <p:cNvPicPr>
            <a:picLocks noChangeAspect="1"/>
          </p:cNvPicPr>
          <p:nvPr/>
        </p:nvPicPr>
        <p:blipFill>
          <a:blip r:embed="rId3"/>
          <a:stretch>
            <a:fillRect/>
          </a:stretch>
        </p:blipFill>
        <p:spPr>
          <a:xfrm>
            <a:off x="6936507" y="1960902"/>
            <a:ext cx="5149783" cy="3304782"/>
          </a:xfrm>
          <a:prstGeom prst="rect">
            <a:avLst/>
          </a:prstGeom>
        </p:spPr>
      </p:pic>
      <p:sp>
        <p:nvSpPr>
          <p:cNvPr id="4" name="TextBox 3">
            <a:extLst>
              <a:ext uri="{FF2B5EF4-FFF2-40B4-BE49-F238E27FC236}">
                <a16:creationId xmlns:a16="http://schemas.microsoft.com/office/drawing/2014/main" id="{D5F91468-12E8-4DCB-98E0-4B23EE1711A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2646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8213835"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Set Default Summarization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E11B1417-B466-4876-91C5-34858861ED1C}"/>
              </a:ext>
            </a:extLst>
          </p:cNvPr>
          <p:cNvSpPr/>
          <p:nvPr/>
        </p:nvSpPr>
        <p:spPr>
          <a:xfrm>
            <a:off x="209028" y="1799118"/>
            <a:ext cx="6712633" cy="8164223"/>
          </a:xfrm>
          <a:prstGeom prst="rect">
            <a:avLst/>
          </a:prstGeom>
        </p:spPr>
        <p:txBody>
          <a:bodyPr wrap="square">
            <a:spAutoFit/>
          </a:bodyPr>
          <a:lstStyle/>
          <a:p>
            <a:r>
              <a:rPr lang="en-US" sz="2200" b="1" spc="-100" dirty="0">
                <a:ln w="3175">
                  <a:noFill/>
                </a:ln>
                <a:solidFill>
                  <a:schemeClr val="tx2"/>
                </a:solidFill>
                <a:ea typeface="ＭＳ Ｐゴシック" charset="0"/>
                <a:cs typeface="Segoe UI" pitchFamily="34" charset="0"/>
              </a:rPr>
              <a:t>Scenario</a:t>
            </a:r>
            <a:endParaRPr lang="en-US" sz="2200" dirty="0"/>
          </a:p>
          <a:p>
            <a:pPr marL="342900" indent="-342900">
              <a:buFont typeface="Arial" panose="020B0604020202020204" pitchFamily="34" charset="0"/>
              <a:buChar char="•"/>
            </a:pPr>
            <a:r>
              <a:rPr lang="en-US" sz="2200" dirty="0"/>
              <a:t>Numeric columns in model that are purely informational (e.g. Account ID)</a:t>
            </a:r>
          </a:p>
          <a:p>
            <a:pPr marL="342900" indent="-342900">
              <a:buFont typeface="Arial" panose="020B0604020202020204" pitchFamily="34" charset="0"/>
              <a:buChar char="•"/>
            </a:pPr>
            <a:r>
              <a:rPr lang="en-US" sz="2200" dirty="0"/>
              <a:t>Default summarization is Sum</a:t>
            </a:r>
          </a:p>
          <a:p>
            <a:pPr marL="342900" indent="-342900">
              <a:buFont typeface="Arial" panose="020B0604020202020204" pitchFamily="34" charset="0"/>
              <a:buChar char="•"/>
            </a:pPr>
            <a:endParaRPr lang="en-US" sz="2200" dirty="0"/>
          </a:p>
          <a:p>
            <a:endParaRPr lang="en-US" sz="2200" dirty="0"/>
          </a:p>
          <a:p>
            <a:r>
              <a:rPr lang="en-US" sz="2200" b="1" spc="-100" dirty="0">
                <a:ln w="3175">
                  <a:noFill/>
                </a:ln>
                <a:solidFill>
                  <a:schemeClr val="tx2"/>
                </a:solidFill>
                <a:ea typeface="ＭＳ Ｐゴシック" charset="0"/>
                <a:cs typeface="Segoe UI" pitchFamily="34" charset="0"/>
              </a:rPr>
              <a:t>Why is it undesired?</a:t>
            </a:r>
            <a:endParaRPr lang="en-US" sz="2200" dirty="0"/>
          </a:p>
          <a:p>
            <a:pPr marL="342900" indent="-342900">
              <a:buFont typeface="Arial" panose="020B0604020202020204" pitchFamily="34" charset="0"/>
              <a:buChar char="•"/>
            </a:pPr>
            <a:r>
              <a:rPr lang="en-US" sz="2200" dirty="0"/>
              <a:t>Power BI will try to sum the number when dropped into visuals. </a:t>
            </a:r>
          </a:p>
          <a:p>
            <a:pPr marL="342900" indent="-342900">
              <a:buFont typeface="Arial" panose="020B0604020202020204" pitchFamily="34" charset="0"/>
              <a:buChar char="•"/>
            </a:pPr>
            <a:r>
              <a:rPr lang="en-US" sz="2200" dirty="0"/>
              <a:t>Detailed tables/matrixes can be slower</a:t>
            </a:r>
          </a:p>
          <a:p>
            <a:pPr marL="342900" indent="-342900">
              <a:buFont typeface="Arial" panose="020B0604020202020204" pitchFamily="34" charset="0"/>
              <a:buChar char="•"/>
            </a:pPr>
            <a:endParaRPr lang="en-US" sz="2200" dirty="0"/>
          </a:p>
          <a:p>
            <a:r>
              <a:rPr lang="en-US" sz="2200" b="1" spc="-100" dirty="0">
                <a:ln w="3175">
                  <a:noFill/>
                </a:ln>
                <a:solidFill>
                  <a:schemeClr val="tx2"/>
                </a:solidFill>
                <a:ea typeface="ＭＳ Ｐゴシック" charset="0"/>
                <a:cs typeface="Segoe UI" pitchFamily="34" charset="0"/>
              </a:rPr>
              <a:t>Proposed Solution</a:t>
            </a:r>
            <a:endParaRPr lang="en-US" sz="2200" dirty="0"/>
          </a:p>
          <a:p>
            <a:pPr marL="342900" indent="-342900">
              <a:buFont typeface="Arial" panose="020B0604020202020204" pitchFamily="34" charset="0"/>
              <a:buChar char="•"/>
            </a:pPr>
            <a:r>
              <a:rPr lang="en-US" sz="2200" dirty="0"/>
              <a:t>Set the default summarization to None</a:t>
            </a:r>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pic>
        <p:nvPicPr>
          <p:cNvPr id="3" name="Picture 2">
            <a:extLst>
              <a:ext uri="{FF2B5EF4-FFF2-40B4-BE49-F238E27FC236}">
                <a16:creationId xmlns:a16="http://schemas.microsoft.com/office/drawing/2014/main" id="{9916914C-FD95-4BC0-AE2B-921F110F7014}"/>
              </a:ext>
            </a:extLst>
          </p:cNvPr>
          <p:cNvPicPr>
            <a:picLocks noChangeAspect="1"/>
          </p:cNvPicPr>
          <p:nvPr/>
        </p:nvPicPr>
        <p:blipFill>
          <a:blip r:embed="rId3"/>
          <a:stretch>
            <a:fillRect/>
          </a:stretch>
        </p:blipFill>
        <p:spPr>
          <a:xfrm>
            <a:off x="6921661" y="2186579"/>
            <a:ext cx="4810241" cy="2001434"/>
          </a:xfrm>
          <a:prstGeom prst="rect">
            <a:avLst/>
          </a:prstGeom>
        </p:spPr>
      </p:pic>
      <p:sp>
        <p:nvSpPr>
          <p:cNvPr id="4" name="TextBox 3">
            <a:extLst>
              <a:ext uri="{FF2B5EF4-FFF2-40B4-BE49-F238E27FC236}">
                <a16:creationId xmlns:a16="http://schemas.microsoft.com/office/drawing/2014/main" id="{4467B4D5-BC9B-4BA2-BB68-09E89CE1A2A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00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1382704"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Consider Subsets for very large models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CF216D05-F1E7-4FF3-8D73-C8B098EED98C}"/>
              </a:ext>
            </a:extLst>
          </p:cNvPr>
          <p:cNvSpPr/>
          <p:nvPr/>
        </p:nvSpPr>
        <p:spPr>
          <a:xfrm>
            <a:off x="472965" y="1767587"/>
            <a:ext cx="11037454" cy="8502777"/>
          </a:xfrm>
          <a:prstGeom prst="rect">
            <a:avLst/>
          </a:prstGeom>
        </p:spPr>
        <p:txBody>
          <a:bodyPr wrap="square">
            <a:spAutoFit/>
          </a:bodyPr>
          <a:lstStyle/>
          <a:p>
            <a:r>
              <a:rPr lang="en-US" sz="2200" b="1" spc="-100" dirty="0">
                <a:ln w="3175">
                  <a:noFill/>
                </a:ln>
                <a:solidFill>
                  <a:schemeClr val="tx2"/>
                </a:solidFill>
                <a:ea typeface="ＭＳ Ｐゴシック" charset="0"/>
                <a:cs typeface="Segoe UI" pitchFamily="34" charset="0"/>
              </a:rPr>
              <a:t>Scenario</a:t>
            </a:r>
            <a:endParaRPr lang="en-US" sz="2200" dirty="0"/>
          </a:p>
          <a:p>
            <a:pPr marL="342900" indent="-342900">
              <a:buFont typeface="Arial" panose="020B0604020202020204" pitchFamily="34" charset="0"/>
              <a:buChar char="•"/>
            </a:pPr>
            <a:r>
              <a:rPr lang="en-US" sz="2200" dirty="0"/>
              <a:t>Large model – hundreds of tables and tens of GB</a:t>
            </a:r>
          </a:p>
          <a:p>
            <a:pPr marL="342900" indent="-342900">
              <a:buFont typeface="Arial" panose="020B0604020202020204" pitchFamily="34" charset="0"/>
              <a:buChar char="•"/>
            </a:pPr>
            <a:r>
              <a:rPr lang="en-US" sz="2200" dirty="0"/>
              <a:t>Large high grain fact tables – millions to billions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r>
              <a:rPr lang="en-US" sz="2200" b="1" spc="-100" dirty="0">
                <a:ln w="3175">
                  <a:noFill/>
                </a:ln>
                <a:solidFill>
                  <a:schemeClr val="tx2"/>
                </a:solidFill>
                <a:ea typeface="ＭＳ Ｐゴシック" charset="0"/>
                <a:cs typeface="Segoe UI" pitchFamily="34" charset="0"/>
              </a:rPr>
              <a:t>Why is it undesired?</a:t>
            </a:r>
            <a:endParaRPr lang="en-US" sz="2200" dirty="0"/>
          </a:p>
          <a:p>
            <a:pPr marL="342900" indent="-342900">
              <a:buFont typeface="Arial" panose="020B0604020202020204" pitchFamily="34" charset="0"/>
              <a:buChar char="•"/>
            </a:pPr>
            <a:r>
              <a:rPr lang="en-US" sz="2200" dirty="0"/>
              <a:t>Aggregating/measures across large facts can affect performance</a:t>
            </a:r>
          </a:p>
          <a:p>
            <a:pPr marL="342900" indent="-342900">
              <a:buFont typeface="Arial" panose="020B0604020202020204" pitchFamily="34" charset="0"/>
              <a:buChar char="•"/>
            </a:pPr>
            <a:r>
              <a:rPr lang="en-US" sz="2200" dirty="0"/>
              <a:t>Large models become harder to maintain and use ad-hoc</a:t>
            </a:r>
          </a:p>
          <a:p>
            <a:pPr marL="342900" indent="-342900">
              <a:buFont typeface="Arial" panose="020B0604020202020204" pitchFamily="34" charset="0"/>
              <a:buChar char="•"/>
            </a:pPr>
            <a:endParaRPr lang="en-US" sz="2200" dirty="0"/>
          </a:p>
          <a:p>
            <a:endParaRPr lang="en-US" sz="2200" b="1" spc="-100" dirty="0">
              <a:ln w="3175">
                <a:noFill/>
              </a:ln>
              <a:solidFill>
                <a:schemeClr val="tx2"/>
              </a:solidFill>
              <a:ea typeface="ＭＳ Ｐゴシック" charset="0"/>
              <a:cs typeface="Segoe UI" pitchFamily="34" charset="0"/>
            </a:endParaRPr>
          </a:p>
          <a:p>
            <a:r>
              <a:rPr lang="en-US" sz="2200" b="1" spc="-100" dirty="0">
                <a:ln w="3175">
                  <a:noFill/>
                </a:ln>
                <a:solidFill>
                  <a:schemeClr val="tx2"/>
                </a:solidFill>
                <a:ea typeface="ＭＳ Ｐゴシック" charset="0"/>
                <a:cs typeface="Segoe UI" pitchFamily="34" charset="0"/>
              </a:rPr>
              <a:t>Proposed Solution</a:t>
            </a:r>
            <a:endParaRPr lang="en-US" sz="2200" dirty="0"/>
          </a:p>
          <a:p>
            <a:pPr marL="342900" indent="-342900">
              <a:buFont typeface="Arial" panose="020B0604020202020204" pitchFamily="34" charset="0"/>
              <a:buChar char="•"/>
            </a:pPr>
            <a:r>
              <a:rPr lang="en-US" sz="2200" dirty="0"/>
              <a:t>Consider aggregations and composite models features</a:t>
            </a:r>
          </a:p>
          <a:p>
            <a:pPr marL="342900" indent="-342900">
              <a:buFont typeface="Arial" panose="020B0604020202020204" pitchFamily="34" charset="0"/>
              <a:buChar char="•"/>
            </a:pPr>
            <a:r>
              <a:rPr lang="en-US" sz="2200" dirty="0"/>
              <a:t>Build manual summary tables with smart measures</a:t>
            </a:r>
          </a:p>
          <a:p>
            <a:pPr marL="342900" indent="-342900">
              <a:buFont typeface="Arial" panose="020B0604020202020204" pitchFamily="34" charset="0"/>
              <a:buChar char="•"/>
            </a:pPr>
            <a:r>
              <a:rPr lang="en-US" sz="2200" dirty="0"/>
              <a:t>Create smaller models for the most common business cases</a:t>
            </a:r>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4042DBF8-922F-4B37-9DAF-B822A10E322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52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7874876"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Designing Good </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Dat</a:t>
            </a:r>
            <a:r>
              <a:rPr lang="en-US" sz="4400" kern="0" dirty="0">
                <a:solidFill>
                  <a:schemeClr val="bg1"/>
                </a:solidFill>
                <a:latin typeface="Segoe UI" panose="020B0502040204020203" pitchFamily="34" charset="0"/>
                <a:cs typeface="Segoe UI" panose="020B0502040204020203" pitchFamily="34" charset="0"/>
              </a:rPr>
              <a:t>a Models</a:t>
            </a:r>
            <a:endPar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0E3383FA-1415-4EA3-81F6-690ECC193CE4}"/>
              </a:ext>
            </a:extLst>
          </p:cNvPr>
          <p:cNvSpPr>
            <a:spLocks noGrp="1"/>
          </p:cNvSpPr>
          <p:nvPr>
            <p:ph type="title"/>
          </p:nvPr>
        </p:nvSpPr>
        <p:spPr>
          <a:xfrm>
            <a:off x="160896" y="1806786"/>
            <a:ext cx="11655840" cy="524527"/>
          </a:xfrm>
        </p:spPr>
        <p:txBody>
          <a:bodyPr vert="horz" wrap="square" lIns="146304" tIns="91440" rIns="146304" bIns="91440" rtlCol="0" anchor="t">
            <a:noAutofit/>
          </a:bodyPr>
          <a:lstStyle/>
          <a:p>
            <a:r>
              <a:rPr lang="en-US" sz="2800" b="1" dirty="0">
                <a:solidFill>
                  <a:srgbClr val="505050"/>
                </a:solidFill>
                <a:latin typeface="+mn-lt"/>
              </a:rPr>
              <a:t>Key takeaways to design a good Power BI Desktop data model</a:t>
            </a:r>
          </a:p>
        </p:txBody>
      </p:sp>
      <p:sp>
        <p:nvSpPr>
          <p:cNvPr id="9" name="TextBox 8">
            <a:extLst>
              <a:ext uri="{FF2B5EF4-FFF2-40B4-BE49-F238E27FC236}">
                <a16:creationId xmlns:a16="http://schemas.microsoft.com/office/drawing/2014/main" id="{BA874829-8A23-4AAE-91C2-BEFE62EAED98}"/>
              </a:ext>
            </a:extLst>
          </p:cNvPr>
          <p:cNvSpPr txBox="1"/>
          <p:nvPr/>
        </p:nvSpPr>
        <p:spPr>
          <a:xfrm>
            <a:off x="249140" y="2292076"/>
            <a:ext cx="12173842" cy="3619452"/>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b="1" dirty="0">
                <a:solidFill>
                  <a:srgbClr val="00B0F0"/>
                </a:solidFill>
              </a:rPr>
              <a:t>RAM is precious !!!!! </a:t>
            </a:r>
          </a:p>
          <a:p>
            <a:pPr marL="285750" indent="-285750">
              <a:lnSpc>
                <a:spcPct val="90000"/>
              </a:lnSpc>
              <a:spcAft>
                <a:spcPts val="600"/>
              </a:spcAft>
              <a:buFont typeface="Arial" panose="020B0604020202020204" pitchFamily="34" charset="0"/>
              <a:buChar char="•"/>
            </a:pPr>
            <a:endParaRPr lang="en-US" dirty="0">
              <a:gradFill>
                <a:gsLst>
                  <a:gs pos="2917">
                    <a:schemeClr val="tx1"/>
                  </a:gs>
                  <a:gs pos="30000">
                    <a:schemeClr val="tx1"/>
                  </a:gs>
                </a:gsLst>
                <a:lin ang="5400000" scaled="0"/>
              </a:gradFill>
            </a:endParaRPr>
          </a:p>
          <a:p>
            <a:pPr>
              <a:lnSpc>
                <a:spcPct val="90000"/>
              </a:lnSpc>
              <a:spcAft>
                <a:spcPts val="600"/>
              </a:spcAft>
            </a:pPr>
            <a:r>
              <a:rPr lang="en-US" sz="2800" b="1" dirty="0">
                <a:solidFill>
                  <a:srgbClr val="505050"/>
                </a:solidFill>
              </a:rPr>
              <a:t>Some Tips and tricks to save RAM and increase speed of model </a:t>
            </a:r>
            <a:endParaRPr lang="en-US" dirty="0">
              <a:solidFill>
                <a:srgbClr val="505050"/>
              </a:soli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a fact table contains an ID field which is unique for each record, </a:t>
            </a:r>
            <a:r>
              <a:rPr lang="en-US" b="1" dirty="0">
                <a:solidFill>
                  <a:srgbClr val="00B0F0"/>
                </a:solidFill>
              </a:rPr>
              <a:t>remove it</a:t>
            </a:r>
            <a:endParaRPr lang="en-US" b="1"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Transaction ID </a:t>
            </a:r>
          </a:p>
          <a:p>
            <a:pPr marL="285750" indent="-285750">
              <a:lnSpc>
                <a:spcPct val="90000"/>
              </a:lnSpc>
              <a:spcAft>
                <a:spcPts val="600"/>
              </a:spcAft>
              <a:buFont typeface="Arial" panose="020B0604020202020204" pitchFamily="34" charset="0"/>
              <a:buChar char="•"/>
            </a:pPr>
            <a:r>
              <a:rPr lang="en-US" b="1" dirty="0">
                <a:solidFill>
                  <a:srgbClr val="00B0F0"/>
                </a:solidFill>
              </a:rPr>
              <a:t>Sort columns </a:t>
            </a:r>
            <a:r>
              <a:rPr lang="en-US" dirty="0">
                <a:gradFill>
                  <a:gsLst>
                    <a:gs pos="2917">
                      <a:schemeClr val="tx1"/>
                    </a:gs>
                    <a:gs pos="30000">
                      <a:schemeClr val="tx1"/>
                    </a:gs>
                  </a:gsLst>
                  <a:lin ang="5400000" scaled="0"/>
                </a:gradFill>
              </a:rPr>
              <a:t>before bringing them into a Power BI data model</a:t>
            </a: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DateTime data type is usually not needed, unless you are specifically using the Time component </a:t>
            </a:r>
          </a:p>
          <a:p>
            <a:pPr marL="742950" lvl="1" indent="-285750">
              <a:lnSpc>
                <a:spcPct val="90000"/>
              </a:lnSpc>
              <a:spcAft>
                <a:spcPts val="600"/>
              </a:spcAft>
              <a:buFont typeface="Wingdings" panose="05000000000000000000" pitchFamily="2" charset="2"/>
              <a:buChar char="Ø"/>
            </a:pPr>
            <a:r>
              <a:rPr lang="en-US" dirty="0">
                <a:gradFill>
                  <a:gsLst>
                    <a:gs pos="2917">
                      <a:schemeClr val="tx1"/>
                    </a:gs>
                    <a:gs pos="30000">
                      <a:schemeClr val="tx1"/>
                    </a:gs>
                  </a:gsLst>
                  <a:lin ang="5400000" scaled="0"/>
                </a:gradFill>
              </a:rPr>
              <a:t>If you really need Time, </a:t>
            </a:r>
            <a:r>
              <a:rPr lang="en-US" b="1" dirty="0">
                <a:solidFill>
                  <a:srgbClr val="00B0F0"/>
                </a:solidFill>
              </a:rPr>
              <a:t>try splitting Date &amp; Time </a:t>
            </a:r>
            <a:r>
              <a:rPr lang="en-US" dirty="0">
                <a:gradFill>
                  <a:gsLst>
                    <a:gs pos="2917">
                      <a:schemeClr val="tx1"/>
                    </a:gs>
                    <a:gs pos="30000">
                      <a:schemeClr val="tx1"/>
                    </a:gs>
                  </a:gsLst>
                  <a:lin ang="5400000" scaled="0"/>
                </a:gradFill>
              </a:rPr>
              <a:t>into two columns - Reduces # of unique values</a:t>
            </a:r>
          </a:p>
          <a:p>
            <a:pPr lvl="1">
              <a:lnSpc>
                <a:spcPct val="90000"/>
              </a:lnSpc>
              <a:spcAft>
                <a:spcPts val="600"/>
              </a:spcAft>
            </a:pPr>
            <a:endParaRPr lang="en-US" dirty="0">
              <a:solidFill>
                <a:srgbClr val="505050"/>
              </a:solidFill>
            </a:endParaRPr>
          </a:p>
          <a:p>
            <a:pPr>
              <a:lnSpc>
                <a:spcPct val="90000"/>
              </a:lnSpc>
              <a:spcAft>
                <a:spcPts val="600"/>
              </a:spcAft>
            </a:pPr>
            <a:r>
              <a:rPr lang="en-US" b="1" dirty="0">
                <a:solidFill>
                  <a:srgbClr val="505050"/>
                </a:solidFill>
              </a:rPr>
              <a:t>Star Schema</a:t>
            </a:r>
            <a:r>
              <a:rPr lang="en-US" dirty="0">
                <a:solidFill>
                  <a:srgbClr val="505050"/>
                </a:solidFill>
              </a:rPr>
              <a:t> </a:t>
            </a:r>
            <a:r>
              <a:rPr lang="en-US" dirty="0">
                <a:gradFill>
                  <a:gsLst>
                    <a:gs pos="2917">
                      <a:schemeClr val="tx1"/>
                    </a:gs>
                    <a:gs pos="30000">
                      <a:schemeClr val="tx1"/>
                    </a:gs>
                  </a:gsLst>
                  <a:lin ang="5400000" scaled="0"/>
                </a:gradFill>
              </a:rPr>
              <a:t>– Good for most Data Models</a:t>
            </a:r>
          </a:p>
        </p:txBody>
      </p:sp>
      <p:sp>
        <p:nvSpPr>
          <p:cNvPr id="10" name="TextBox 9">
            <a:extLst>
              <a:ext uri="{FF2B5EF4-FFF2-40B4-BE49-F238E27FC236}">
                <a16:creationId xmlns:a16="http://schemas.microsoft.com/office/drawing/2014/main" id="{C4C5A376-EC16-433A-8FC1-A7577647FD8C}"/>
              </a:ext>
            </a:extLst>
          </p:cNvPr>
          <p:cNvSpPr txBox="1"/>
          <p:nvPr/>
        </p:nvSpPr>
        <p:spPr>
          <a:xfrm>
            <a:off x="472965" y="5911528"/>
            <a:ext cx="12173842" cy="544765"/>
          </a:xfrm>
          <a:prstGeom prst="rect">
            <a:avLst/>
          </a:prstGeom>
          <a:noFill/>
        </p:spPr>
        <p:txBody>
          <a:bodyPr wrap="square" lIns="182880" tIns="146304" rIns="182880" bIns="146304" rtlCol="0">
            <a:spAutoFit/>
          </a:bodyPr>
          <a:lstStyle/>
          <a:p>
            <a:pPr>
              <a:lnSpc>
                <a:spcPct val="90000"/>
              </a:lnSpc>
              <a:spcAft>
                <a:spcPts val="600"/>
              </a:spcAft>
            </a:pPr>
            <a:r>
              <a:rPr lang="en-US" b="1" dirty="0" err="1">
                <a:solidFill>
                  <a:srgbClr val="00B0F0"/>
                </a:solidFill>
              </a:rPr>
              <a:t>PowerBI</a:t>
            </a:r>
            <a:r>
              <a:rPr lang="en-US" b="1" dirty="0">
                <a:solidFill>
                  <a:srgbClr val="00B0F0"/>
                </a:solidFill>
              </a:rPr>
              <a:t> Monitor </a:t>
            </a:r>
            <a:endParaRPr lang="en-US"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B2FF9325-6D70-47B5-8491-07F6E8C8346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812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A31DDF-FE44-4C6E-BEC9-ABC925BCF7F3}"/>
              </a:ext>
            </a:extLst>
          </p:cNvPr>
          <p:cNvSpPr/>
          <p:nvPr/>
        </p:nvSpPr>
        <p:spPr bwMode="auto">
          <a:xfrm>
            <a:off x="505369" y="2871538"/>
            <a:ext cx="5486400" cy="36213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C686471B-00C5-49E8-A04D-60B2E232A28E}"/>
              </a:ext>
            </a:extLst>
          </p:cNvPr>
          <p:cNvSpPr/>
          <p:nvPr/>
        </p:nvSpPr>
        <p:spPr bwMode="auto">
          <a:xfrm>
            <a:off x="6186540" y="2871538"/>
            <a:ext cx="5486400" cy="36213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COURSE OBJECTIVES </a:t>
            </a:r>
          </a:p>
        </p:txBody>
      </p:sp>
      <p:sp>
        <p:nvSpPr>
          <p:cNvPr id="3" name="Rectangle 2">
            <a:extLst>
              <a:ext uri="{FF2B5EF4-FFF2-40B4-BE49-F238E27FC236}">
                <a16:creationId xmlns:a16="http://schemas.microsoft.com/office/drawing/2014/main" id="{40F50662-A21E-4A6D-9B57-595E2BEFE4D1}"/>
              </a:ext>
            </a:extLst>
          </p:cNvPr>
          <p:cNvSpPr/>
          <p:nvPr/>
        </p:nvSpPr>
        <p:spPr>
          <a:xfrm>
            <a:off x="472965" y="1846936"/>
            <a:ext cx="11037454" cy="978729"/>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will be able to</a:t>
            </a:r>
            <a:r>
              <a:rPr kumimoji="0" lang="en-US" sz="2400" b="0" i="0" u="none" strike="noStrike" kern="0" cap="none" spc="0" normalizeH="0" noProof="0" dirty="0">
                <a:ln>
                  <a:noFill/>
                </a:ln>
                <a:solidFill>
                  <a:schemeClr val="tx1">
                    <a:lumMod val="50000"/>
                  </a:schemeClr>
                </a:solidFill>
                <a:effectLst/>
                <a:uLnTx/>
                <a:uFillTx/>
              </a:rPr>
              <a:t> use DAX to </a:t>
            </a:r>
            <a:r>
              <a:rPr lang="en-US" sz="2400" dirty="0">
                <a:solidFill>
                  <a:schemeClr val="tx1">
                    <a:lumMod val="50000"/>
                  </a:schemeClr>
                </a:solidFill>
              </a:rPr>
              <a:t>create calculations in a </a:t>
            </a:r>
            <a:r>
              <a:rPr lang="en-US" sz="2400" i="1" dirty="0">
                <a:solidFill>
                  <a:schemeClr val="tx1">
                    <a:lumMod val="50000"/>
                  </a:schemeClr>
                </a:solidFill>
              </a:rPr>
              <a:t>Power BI Desktop </a:t>
            </a:r>
            <a:r>
              <a:rPr lang="en-US" sz="2400" dirty="0">
                <a:solidFill>
                  <a:schemeClr val="tx1">
                    <a:lumMod val="50000"/>
                  </a:schemeClr>
                </a:solidFill>
              </a:rPr>
              <a:t>data model.</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10" name="TextBox 9">
            <a:extLst>
              <a:ext uri="{FF2B5EF4-FFF2-40B4-BE49-F238E27FC236}">
                <a16:creationId xmlns:a16="http://schemas.microsoft.com/office/drawing/2014/main" id="{379254B7-9E9D-4812-9109-9134D07DC680}"/>
              </a:ext>
            </a:extLst>
          </p:cNvPr>
          <p:cNvSpPr txBox="1"/>
          <p:nvPr/>
        </p:nvSpPr>
        <p:spPr>
          <a:xfrm>
            <a:off x="351318" y="2963284"/>
            <a:ext cx="11280747" cy="3621336"/>
          </a:xfrm>
          <a:prstGeom prst="rect">
            <a:avLst/>
          </a:prstGeom>
          <a:noFill/>
        </p:spPr>
        <p:txBody>
          <a:bodyPr wrap="square" lIns="182880" tIns="146304" rIns="182880" bIns="146304" numCol="2" spcCol="640080" rtlCol="0">
            <a:noAutofit/>
          </a:bodyPr>
          <a:lstStyle/>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lumMod val="50000"/>
                  </a:srgbClr>
                </a:solidFill>
                <a:effectLst/>
                <a:uLnTx/>
                <a:uFillTx/>
              </a:rPr>
              <a:t>Understand basic concepts of Data Modeling</a:t>
            </a:r>
          </a:p>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lumMod val="50000"/>
                  </a:srgbClr>
                </a:solidFill>
                <a:effectLst/>
                <a:uLnTx/>
                <a:uFillTx/>
              </a:rPr>
              <a:t>Understand the consequences of data model design decisions</a:t>
            </a:r>
          </a:p>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lumMod val="50000"/>
                  </a:srgbClr>
                </a:solidFill>
                <a:effectLst/>
                <a:uLnTx/>
                <a:uFillTx/>
              </a:rPr>
              <a:t>Understand concepts of calculated columns and measures</a:t>
            </a:r>
            <a:br>
              <a:rPr kumimoji="0" lang="en-US" sz="2400" b="0" i="0" u="none" strike="noStrike" kern="0" cap="none" spc="0" normalizeH="0" baseline="0" noProof="0" dirty="0">
                <a:ln>
                  <a:noFill/>
                </a:ln>
                <a:solidFill>
                  <a:srgbClr val="000000">
                    <a:lumMod val="50000"/>
                  </a:srgbClr>
                </a:solidFill>
                <a:effectLst/>
                <a:uLnTx/>
                <a:uFillTx/>
              </a:rPr>
            </a:br>
            <a:endParaRPr kumimoji="0" lang="en-US" sz="2400" b="0" i="0" u="none" strike="noStrike" kern="0" cap="none" spc="0" normalizeH="0" baseline="0" noProof="0" dirty="0">
              <a:ln>
                <a:noFill/>
              </a:ln>
              <a:solidFill>
                <a:srgbClr val="000000">
                  <a:lumMod val="50000"/>
                </a:srgbClr>
              </a:solidFill>
              <a:effectLst/>
              <a:uLnTx/>
              <a:uFillTx/>
            </a:endParaRPr>
          </a:p>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lumMod val="50000"/>
                  </a:srgbClr>
                </a:solidFill>
                <a:effectLst/>
                <a:uLnTx/>
                <a:uFillTx/>
              </a:rPr>
              <a:t>Gain familiarity with standard DAX patterns &amp; CALCULATE</a:t>
            </a:r>
          </a:p>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lumMod val="50000"/>
                  </a:srgbClr>
                </a:solidFill>
                <a:effectLst/>
                <a:uLnTx/>
                <a:uFillTx/>
              </a:rPr>
              <a:t>Understand evaluation contexts and their impact on calculations</a:t>
            </a:r>
          </a:p>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000000">
                    <a:lumMod val="50000"/>
                  </a:srgbClr>
                </a:solidFill>
                <a:effectLst/>
                <a:uLnTx/>
                <a:uFillTx/>
              </a:rPr>
              <a:t>Gain ability to parse data modeling formulas</a:t>
            </a:r>
          </a:p>
        </p:txBody>
      </p:sp>
      <p:sp>
        <p:nvSpPr>
          <p:cNvPr id="15" name="Footer Placeholder 8">
            <a:extLst>
              <a:ext uri="{FF2B5EF4-FFF2-40B4-BE49-F238E27FC236}">
                <a16:creationId xmlns:a16="http://schemas.microsoft.com/office/drawing/2014/main" id="{8A9F1685-4C21-4775-83D4-CE5F50D1A0D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772D03CE-8EA9-4051-B2EF-3BBCAF0A510E}"/>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958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Module 2</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8A30F486-9728-4788-BF50-3D839FF3B40A}"/>
              </a:ext>
            </a:extLst>
          </p:cNvPr>
          <p:cNvSpPr/>
          <p:nvPr/>
        </p:nvSpPr>
        <p:spPr>
          <a:xfrm>
            <a:off x="294895" y="2067895"/>
            <a:ext cx="11037454" cy="5425011"/>
          </a:xfrm>
          <a:prstGeom prst="rect">
            <a:avLst/>
          </a:prstGeom>
        </p:spPr>
        <p:txBody>
          <a:bodyPr wrap="square">
            <a:spAutoFit/>
          </a:bodyPr>
          <a:lstStyle/>
          <a:p>
            <a:pPr marL="457200" indent="-457200">
              <a:lnSpc>
                <a:spcPct val="120000"/>
              </a:lnSpc>
              <a:spcAft>
                <a:spcPts val="1800"/>
              </a:spcAft>
              <a:buFont typeface="Arial" panose="020B0604020202020204" pitchFamily="34" charset="0"/>
              <a:buChar char="•"/>
            </a:pPr>
            <a:r>
              <a:rPr lang="en-US" sz="2400" dirty="0">
                <a:solidFill>
                  <a:schemeClr val="tx1">
                    <a:lumMod val="50000"/>
                  </a:schemeClr>
                </a:solidFill>
              </a:rPr>
              <a:t>Which of these help with compression of data and performance?</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Using integers instead of strings</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Using high cardinality columns</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Move calculations to data source</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Remove unused tables and columns</a:t>
            </a:r>
          </a:p>
          <a:p>
            <a:pPr marL="914400" lvl="1" indent="-457200">
              <a:lnSpc>
                <a:spcPct val="120000"/>
              </a:lnSpc>
              <a:spcAft>
                <a:spcPts val="1800"/>
              </a:spcAft>
              <a:buFont typeface="+mj-lt"/>
              <a:buAutoNum type="arabicPeriod"/>
            </a:pPr>
            <a:endParaRPr lang="en-US" sz="2400" dirty="0">
              <a:solidFill>
                <a:schemeClr val="tx1">
                  <a:lumMod val="50000"/>
                </a:schemeClr>
              </a:solidFill>
            </a:endParaRPr>
          </a:p>
          <a:p>
            <a:pPr marL="457200" indent="-457200">
              <a:lnSpc>
                <a:spcPct val="120000"/>
              </a:lnSpc>
              <a:buFont typeface="+mj-lt"/>
              <a:buAutoNum type="arabicPeriod"/>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BE58B4AF-3451-498E-96ED-2F74D16D881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8271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Module 3 </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DAX Calculated Columns &amp; Measures</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25417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MODULE 3 OBJECTIVE</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3" name="Rectangle 2">
            <a:extLst>
              <a:ext uri="{FF2B5EF4-FFF2-40B4-BE49-F238E27FC236}">
                <a16:creationId xmlns:a16="http://schemas.microsoft.com/office/drawing/2014/main" id="{0C08A0D6-8125-4094-AC3F-D9DBE98D9348}"/>
              </a:ext>
            </a:extLst>
          </p:cNvPr>
          <p:cNvSpPr/>
          <p:nvPr/>
        </p:nvSpPr>
        <p:spPr>
          <a:xfrm>
            <a:off x="342191" y="2091543"/>
            <a:ext cx="11037454" cy="2095958"/>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differences between calculated columns and measures (uses, evaluation, performance, etc.)</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2" name="TextBox 1">
            <a:extLst>
              <a:ext uri="{FF2B5EF4-FFF2-40B4-BE49-F238E27FC236}">
                <a16:creationId xmlns:a16="http://schemas.microsoft.com/office/drawing/2014/main" id="{1CBCDA7E-D559-4095-8C15-53ED14B3C77E}"/>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1240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Level Set</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9BA64B88-D2F5-42D5-9870-9720973168D3}"/>
              </a:ext>
            </a:extLst>
          </p:cNvPr>
          <p:cNvSpPr/>
          <p:nvPr/>
        </p:nvSpPr>
        <p:spPr>
          <a:xfrm>
            <a:off x="271247" y="2178254"/>
            <a:ext cx="11037454" cy="5022914"/>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looks similar to Excel functions but they have key differences</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is a very deep and elegant…</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This class provides a solid base in DAX, but don’t expect to leave being able to write the most complex DAX patterns--they take practice.</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081D5513-D1FA-4A96-ACFF-E76F1537382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122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Rectangle 7">
            <a:extLst>
              <a:ext uri="{FF2B5EF4-FFF2-40B4-BE49-F238E27FC236}">
                <a16:creationId xmlns:a16="http://schemas.microsoft.com/office/drawing/2014/main" id="{5FC9EC9C-85FD-4F8D-980A-5D4793095E87}"/>
              </a:ext>
            </a:extLst>
          </p:cNvPr>
          <p:cNvSpPr/>
          <p:nvPr/>
        </p:nvSpPr>
        <p:spPr bwMode="auto">
          <a:xfrm>
            <a:off x="2271038" y="5255634"/>
            <a:ext cx="8026424"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Calculated</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Columns</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and</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Measures</a:t>
            </a:r>
          </a:p>
        </p:txBody>
      </p:sp>
      <p:sp>
        <p:nvSpPr>
          <p:cNvPr id="9" name="Rectangle 8">
            <a:extLst>
              <a:ext uri="{FF2B5EF4-FFF2-40B4-BE49-F238E27FC236}">
                <a16:creationId xmlns:a16="http://schemas.microsoft.com/office/drawing/2014/main" id="{9CEB4F21-12AD-488B-B400-D9237737D69E}"/>
              </a:ext>
            </a:extLst>
          </p:cNvPr>
          <p:cNvSpPr/>
          <p:nvPr/>
        </p:nvSpPr>
        <p:spPr bwMode="auto">
          <a:xfrm>
            <a:off x="3413412" y="3837905"/>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0" name="Rectangle 9">
            <a:extLst>
              <a:ext uri="{FF2B5EF4-FFF2-40B4-BE49-F238E27FC236}">
                <a16:creationId xmlns:a16="http://schemas.microsoft.com/office/drawing/2014/main" id="{9C812F54-630D-4EAF-956C-57CC5E58F7BD}"/>
              </a:ext>
            </a:extLst>
          </p:cNvPr>
          <p:cNvSpPr/>
          <p:nvPr/>
        </p:nvSpPr>
        <p:spPr bwMode="auto">
          <a:xfrm>
            <a:off x="4472907" y="2473822"/>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 Contexts</a:t>
            </a:r>
          </a:p>
        </p:txBody>
      </p:sp>
      <p:sp>
        <p:nvSpPr>
          <p:cNvPr id="11" name="Title 1">
            <a:extLst>
              <a:ext uri="{FF2B5EF4-FFF2-40B4-BE49-F238E27FC236}">
                <a16:creationId xmlns:a16="http://schemas.microsoft.com/office/drawing/2014/main" id="{0AA0CEF0-9A57-4E2B-A4CE-835462F03153}"/>
              </a:ext>
            </a:extLst>
          </p:cNvPr>
          <p:cNvSpPr>
            <a:spLocks noGrp="1"/>
          </p:cNvSpPr>
          <p:nvPr>
            <p:ph type="title"/>
          </p:nvPr>
        </p:nvSpPr>
        <p:spPr>
          <a:xfrm>
            <a:off x="112735" y="1948262"/>
            <a:ext cx="11655840" cy="524527"/>
          </a:xfrm>
        </p:spPr>
        <p:txBody>
          <a:bodyPr vert="horz" wrap="square" lIns="146304" tIns="91440" rIns="146304" bIns="91440" rtlCol="0" anchor="t">
            <a:noAutofit/>
          </a:bodyPr>
          <a:lstStyle/>
          <a:p>
            <a:r>
              <a:rPr lang="en-US" sz="2800" b="1" dirty="0">
                <a:solidFill>
                  <a:srgbClr val="505050"/>
                </a:solidFill>
                <a:latin typeface="+mn-lt"/>
              </a:rPr>
              <a:t>Path to DAX Expertise</a:t>
            </a:r>
          </a:p>
        </p:txBody>
      </p:sp>
      <p:sp>
        <p:nvSpPr>
          <p:cNvPr id="2" name="TextBox 1">
            <a:extLst>
              <a:ext uri="{FF2B5EF4-FFF2-40B4-BE49-F238E27FC236}">
                <a16:creationId xmlns:a16="http://schemas.microsoft.com/office/drawing/2014/main" id="{53824DD3-849E-4AE0-8A30-EB2A4089927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97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516249D8-767D-4690-A1C2-60120F0B396D}"/>
              </a:ext>
            </a:extLst>
          </p:cNvPr>
          <p:cNvSpPr/>
          <p:nvPr/>
        </p:nvSpPr>
        <p:spPr bwMode="auto">
          <a:xfrm>
            <a:off x="1686472" y="2568621"/>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Calculated</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Column</a:t>
            </a:r>
          </a:p>
        </p:txBody>
      </p:sp>
      <p:sp>
        <p:nvSpPr>
          <p:cNvPr id="3" name="Rectangle 2">
            <a:extLst>
              <a:ext uri="{FF2B5EF4-FFF2-40B4-BE49-F238E27FC236}">
                <a16:creationId xmlns:a16="http://schemas.microsoft.com/office/drawing/2014/main" id="{DB581425-9622-409E-984D-89300C0AF371}"/>
              </a:ext>
            </a:extLst>
          </p:cNvPr>
          <p:cNvSpPr/>
          <p:nvPr/>
        </p:nvSpPr>
        <p:spPr bwMode="auto">
          <a:xfrm>
            <a:off x="6909276" y="2568621"/>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
        <p:nvSpPr>
          <p:cNvPr id="4" name="TextBox 3">
            <a:extLst>
              <a:ext uri="{FF2B5EF4-FFF2-40B4-BE49-F238E27FC236}">
                <a16:creationId xmlns:a16="http://schemas.microsoft.com/office/drawing/2014/main" id="{03F43572-08C6-4253-B35B-D5709B100374}"/>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5194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What is a Calculated Column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Rectangle 7">
            <a:extLst>
              <a:ext uri="{FF2B5EF4-FFF2-40B4-BE49-F238E27FC236}">
                <a16:creationId xmlns:a16="http://schemas.microsoft.com/office/drawing/2014/main" id="{AD77AE11-B1F1-4D7D-9984-F798213352F0}"/>
              </a:ext>
            </a:extLst>
          </p:cNvPr>
          <p:cNvSpPr/>
          <p:nvPr/>
        </p:nvSpPr>
        <p:spPr>
          <a:xfrm>
            <a:off x="272822" y="6209167"/>
            <a:ext cx="11529201" cy="341632"/>
          </a:xfrm>
          <a:prstGeom prst="rect">
            <a:avLst/>
          </a:prstGeom>
          <a:solidFill>
            <a:schemeClr val="bg1"/>
          </a:solidFill>
        </p:spPr>
        <p:txBody>
          <a:bodyPr wrap="square">
            <a:spAutoFit/>
          </a:bodyPr>
          <a:lstStyle/>
          <a:p>
            <a:pPr>
              <a:lnSpc>
                <a:spcPct val="90000"/>
              </a:lnSpc>
              <a:spcAft>
                <a:spcPts val="600"/>
              </a:spcAft>
            </a:pPr>
            <a:r>
              <a:rPr lang="en-US" b="1" dirty="0">
                <a:solidFill>
                  <a:srgbClr val="505050"/>
                </a:solidFill>
              </a:rPr>
              <a:t>Pro Tip:</a:t>
            </a:r>
            <a:r>
              <a:rPr lang="en-US" dirty="0">
                <a:solidFill>
                  <a:srgbClr val="505050"/>
                </a:solidFill>
              </a:rPr>
              <a:t> </a:t>
            </a:r>
            <a:r>
              <a:rPr lang="en-US" dirty="0">
                <a:gradFill>
                  <a:gsLst>
                    <a:gs pos="2917">
                      <a:schemeClr val="tx1"/>
                    </a:gs>
                    <a:gs pos="30000">
                      <a:schemeClr val="tx1"/>
                    </a:gs>
                  </a:gsLst>
                  <a:lin ang="5400000" scaled="0"/>
                </a:gradFill>
              </a:rPr>
              <a:t>Always refer to a calculated column by its full name -&gt; </a:t>
            </a:r>
            <a:r>
              <a:rPr lang="en-US" b="1" dirty="0">
                <a:solidFill>
                  <a:srgbClr val="505050"/>
                </a:solidFill>
              </a:rPr>
              <a:t>TableName[ColumnName]</a:t>
            </a:r>
          </a:p>
        </p:txBody>
      </p:sp>
      <p:sp>
        <p:nvSpPr>
          <p:cNvPr id="9" name="TextBox 8">
            <a:extLst>
              <a:ext uri="{FF2B5EF4-FFF2-40B4-BE49-F238E27FC236}">
                <a16:creationId xmlns:a16="http://schemas.microsoft.com/office/drawing/2014/main" id="{FB03EB29-E47C-4D8C-8901-42627526F980}"/>
              </a:ext>
            </a:extLst>
          </p:cNvPr>
          <p:cNvSpPr txBox="1"/>
          <p:nvPr/>
        </p:nvSpPr>
        <p:spPr>
          <a:xfrm>
            <a:off x="9089871" y="5502784"/>
            <a:ext cx="2492678"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Calculated Column</a:t>
            </a:r>
          </a:p>
        </p:txBody>
      </p:sp>
      <p:cxnSp>
        <p:nvCxnSpPr>
          <p:cNvPr id="10" name="Straight Arrow Connector 9">
            <a:extLst>
              <a:ext uri="{FF2B5EF4-FFF2-40B4-BE49-F238E27FC236}">
                <a16:creationId xmlns:a16="http://schemas.microsoft.com/office/drawing/2014/main" id="{DE11BDD8-A19A-4E4E-B1D2-95851C43F84B}"/>
              </a:ext>
            </a:extLst>
          </p:cNvPr>
          <p:cNvCxnSpPr/>
          <p:nvPr/>
        </p:nvCxnSpPr>
        <p:spPr>
          <a:xfrm>
            <a:off x="10336210" y="5360896"/>
            <a:ext cx="0" cy="270556"/>
          </a:xfrm>
          <a:prstGeom prst="straightConnector1">
            <a:avLst/>
          </a:prstGeom>
          <a:ln w="28575">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11" name="Picture 10">
            <a:extLst>
              <a:ext uri="{FF2B5EF4-FFF2-40B4-BE49-F238E27FC236}">
                <a16:creationId xmlns:a16="http://schemas.microsoft.com/office/drawing/2014/main" id="{34D8C8B8-3934-4E30-99D8-E0AE5FF0D1C6}"/>
              </a:ext>
            </a:extLst>
          </p:cNvPr>
          <p:cNvPicPr>
            <a:picLocks noChangeAspect="1"/>
          </p:cNvPicPr>
          <p:nvPr/>
        </p:nvPicPr>
        <p:blipFill>
          <a:blip r:embed="rId3"/>
          <a:stretch>
            <a:fillRect/>
          </a:stretch>
        </p:blipFill>
        <p:spPr>
          <a:xfrm>
            <a:off x="561207" y="1952542"/>
            <a:ext cx="11069585" cy="3230235"/>
          </a:xfrm>
          <a:prstGeom prst="rect">
            <a:avLst/>
          </a:prstGeom>
        </p:spPr>
      </p:pic>
      <p:sp>
        <p:nvSpPr>
          <p:cNvPr id="2" name="TextBox 1">
            <a:extLst>
              <a:ext uri="{FF2B5EF4-FFF2-40B4-BE49-F238E27FC236}">
                <a16:creationId xmlns:a16="http://schemas.microsoft.com/office/drawing/2014/main" id="{F72EA9E7-6E7C-44AD-867C-3A8438B71BC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8466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Calculated Column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B235DB82-6EBB-49AA-BE7E-14C68880349F}"/>
              </a:ext>
            </a:extLst>
          </p:cNvPr>
          <p:cNvSpPr>
            <a:spLocks noGrp="1"/>
          </p:cNvSpPr>
          <p:nvPr>
            <p:ph type="title"/>
          </p:nvPr>
        </p:nvSpPr>
        <p:spPr>
          <a:xfrm>
            <a:off x="205608" y="1989259"/>
            <a:ext cx="4399577" cy="613185"/>
          </a:xfrm>
        </p:spPr>
        <p:txBody>
          <a:bodyPr vert="horz" wrap="square" lIns="146304" tIns="91440" rIns="146304" bIns="91440" rtlCol="0" anchor="t">
            <a:noAutofit/>
          </a:bodyPr>
          <a:lstStyle/>
          <a:p>
            <a:r>
              <a:rPr lang="en-US" sz="2800" b="1" dirty="0">
                <a:solidFill>
                  <a:srgbClr val="505050"/>
                </a:solidFill>
                <a:latin typeface="+mn-lt"/>
              </a:rPr>
              <a:t>Calculated Column in DAX</a:t>
            </a:r>
          </a:p>
        </p:txBody>
      </p:sp>
      <p:sp>
        <p:nvSpPr>
          <p:cNvPr id="9" name="Rectangle 8">
            <a:extLst>
              <a:ext uri="{FF2B5EF4-FFF2-40B4-BE49-F238E27FC236}">
                <a16:creationId xmlns:a16="http://schemas.microsoft.com/office/drawing/2014/main" id="{3CE5A9C6-570A-4383-8DB4-2F261147FA9D}"/>
              </a:ext>
            </a:extLst>
          </p:cNvPr>
          <p:cNvSpPr/>
          <p:nvPr/>
        </p:nvSpPr>
        <p:spPr>
          <a:xfrm>
            <a:off x="205608" y="5070503"/>
            <a:ext cx="11370804" cy="1166473"/>
          </a:xfrm>
          <a:prstGeom prst="rect">
            <a:avLst/>
          </a:prstGeom>
        </p:spPr>
        <p:txBody>
          <a:bodyPr wrap="square">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Note:</a:t>
            </a:r>
            <a:r>
              <a:rPr lang="en-US" sz="2400" dirty="0">
                <a:gradFill>
                  <a:gsLst>
                    <a:gs pos="2917">
                      <a:srgbClr val="505050"/>
                    </a:gs>
                    <a:gs pos="30000">
                      <a:srgbClr val="505050"/>
                    </a:gs>
                  </a:gsLst>
                  <a:lin ang="5400000" scaled="0"/>
                </a:gradFill>
              </a:rPr>
              <a:t> If given a choice, creating the column in “M” or “Query Editor” will give you better compression.</a:t>
            </a:r>
          </a:p>
          <a:p>
            <a:pPr lvl="0">
              <a:lnSpc>
                <a:spcPct val="90000"/>
              </a:lnSpc>
              <a:spcAft>
                <a:spcPts val="600"/>
              </a:spcAft>
            </a:pPr>
            <a:endParaRPr lang="en-US" sz="2400" dirty="0">
              <a:gradFill>
                <a:gsLst>
                  <a:gs pos="2917">
                    <a:srgbClr val="505050"/>
                  </a:gs>
                  <a:gs pos="30000">
                    <a:srgbClr val="505050"/>
                  </a:gs>
                </a:gsLst>
                <a:lin ang="5400000" scaled="0"/>
              </a:gradFill>
            </a:endParaRPr>
          </a:p>
        </p:txBody>
      </p:sp>
      <p:pic>
        <p:nvPicPr>
          <p:cNvPr id="10" name="Picture 9">
            <a:extLst>
              <a:ext uri="{FF2B5EF4-FFF2-40B4-BE49-F238E27FC236}">
                <a16:creationId xmlns:a16="http://schemas.microsoft.com/office/drawing/2014/main" id="{843BEF0A-FF2D-4C73-A925-13150071F6B4}"/>
              </a:ext>
            </a:extLst>
          </p:cNvPr>
          <p:cNvPicPr>
            <a:picLocks noChangeAspect="1"/>
          </p:cNvPicPr>
          <p:nvPr/>
        </p:nvPicPr>
        <p:blipFill>
          <a:blip r:embed="rId3"/>
          <a:stretch>
            <a:fillRect/>
          </a:stretch>
        </p:blipFill>
        <p:spPr>
          <a:xfrm>
            <a:off x="205608" y="2707383"/>
            <a:ext cx="5539631" cy="1616530"/>
          </a:xfrm>
          <a:prstGeom prst="rect">
            <a:avLst/>
          </a:prstGeom>
        </p:spPr>
      </p:pic>
      <p:pic>
        <p:nvPicPr>
          <p:cNvPr id="11" name="Picture 10">
            <a:extLst>
              <a:ext uri="{FF2B5EF4-FFF2-40B4-BE49-F238E27FC236}">
                <a16:creationId xmlns:a16="http://schemas.microsoft.com/office/drawing/2014/main" id="{CB1B9F1B-E417-4C86-9811-28212E7D3EF8}"/>
              </a:ext>
            </a:extLst>
          </p:cNvPr>
          <p:cNvPicPr>
            <a:picLocks noChangeAspect="1"/>
          </p:cNvPicPr>
          <p:nvPr/>
        </p:nvPicPr>
        <p:blipFill>
          <a:blip r:embed="rId4"/>
          <a:stretch>
            <a:fillRect/>
          </a:stretch>
        </p:blipFill>
        <p:spPr>
          <a:xfrm>
            <a:off x="6438718" y="2707383"/>
            <a:ext cx="5062743" cy="1616530"/>
          </a:xfrm>
          <a:prstGeom prst="rect">
            <a:avLst/>
          </a:prstGeom>
        </p:spPr>
      </p:pic>
      <p:sp>
        <p:nvSpPr>
          <p:cNvPr id="12" name="Title 1">
            <a:extLst>
              <a:ext uri="{FF2B5EF4-FFF2-40B4-BE49-F238E27FC236}">
                <a16:creationId xmlns:a16="http://schemas.microsoft.com/office/drawing/2014/main" id="{1999C341-B3AE-4101-B240-EB69F67D9DB5}"/>
              </a:ext>
            </a:extLst>
          </p:cNvPr>
          <p:cNvSpPr txBox="1">
            <a:spLocks/>
          </p:cNvSpPr>
          <p:nvPr/>
        </p:nvSpPr>
        <p:spPr>
          <a:xfrm>
            <a:off x="6336631" y="1989259"/>
            <a:ext cx="5688452" cy="61318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505050"/>
                </a:solidFill>
                <a:latin typeface="+mn-lt"/>
              </a:rPr>
              <a:t>Custom Column in “Query Editor”</a:t>
            </a:r>
          </a:p>
        </p:txBody>
      </p:sp>
      <p:sp>
        <p:nvSpPr>
          <p:cNvPr id="2" name="TextBox 1">
            <a:extLst>
              <a:ext uri="{FF2B5EF4-FFF2-40B4-BE49-F238E27FC236}">
                <a16:creationId xmlns:a16="http://schemas.microsoft.com/office/drawing/2014/main" id="{63F8FBD2-75B0-4717-B7ED-84E2CB03C05E}"/>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2549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Calculated Column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8" name="Picture 2">
            <a:extLst>
              <a:ext uri="{FF2B5EF4-FFF2-40B4-BE49-F238E27FC236}">
                <a16:creationId xmlns:a16="http://schemas.microsoft.com/office/drawing/2014/main" id="{B95C0A97-58B9-4D6A-9BA1-053063198A3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56667" y="2518227"/>
            <a:ext cx="4280161" cy="277482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03CE0FFC-B3D0-493D-B984-1755E7C55036}"/>
              </a:ext>
            </a:extLst>
          </p:cNvPr>
          <p:cNvSpPr>
            <a:spLocks noGrp="1"/>
          </p:cNvSpPr>
          <p:nvPr>
            <p:ph type="title"/>
          </p:nvPr>
        </p:nvSpPr>
        <p:spPr>
          <a:xfrm>
            <a:off x="211539" y="1871316"/>
            <a:ext cx="11655840" cy="524527"/>
          </a:xfrm>
        </p:spPr>
        <p:txBody>
          <a:bodyPr vert="horz" wrap="square" lIns="146304" tIns="91440" rIns="146304" bIns="91440" rtlCol="0" anchor="t">
            <a:noAutofit/>
          </a:bodyPr>
          <a:lstStyle/>
          <a:p>
            <a:r>
              <a:rPr lang="en-US" sz="2800" b="1" dirty="0">
                <a:solidFill>
                  <a:srgbClr val="505050"/>
                </a:solidFill>
                <a:latin typeface="+mn-lt"/>
              </a:rPr>
              <a:t>Calculated Column – Accessing columns from other Tables in model</a:t>
            </a:r>
          </a:p>
        </p:txBody>
      </p:sp>
      <p:sp>
        <p:nvSpPr>
          <p:cNvPr id="10" name="Rectangle 9">
            <a:extLst>
              <a:ext uri="{FF2B5EF4-FFF2-40B4-BE49-F238E27FC236}">
                <a16:creationId xmlns:a16="http://schemas.microsoft.com/office/drawing/2014/main" id="{E2ABA021-28D2-4F05-A030-AADBAF640DFB}"/>
              </a:ext>
            </a:extLst>
          </p:cNvPr>
          <p:cNvSpPr/>
          <p:nvPr/>
        </p:nvSpPr>
        <p:spPr>
          <a:xfrm>
            <a:off x="211539" y="5293055"/>
            <a:ext cx="11463578" cy="146501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200" b="1" dirty="0">
                <a:gradFill>
                  <a:gsLst>
                    <a:gs pos="2917">
                      <a:srgbClr val="505050"/>
                    </a:gs>
                    <a:gs pos="30000">
                      <a:srgbClr val="505050"/>
                    </a:gs>
                  </a:gsLst>
                  <a:lin ang="5400000" scaled="0"/>
                </a:gradFill>
              </a:rPr>
              <a:t>Often you want to access columns from multiple tables to create a Calculated Columns</a:t>
            </a:r>
          </a:p>
          <a:p>
            <a:pPr marL="342900" indent="-342900">
              <a:lnSpc>
                <a:spcPct val="90000"/>
              </a:lnSpc>
              <a:spcAft>
                <a:spcPts val="600"/>
              </a:spcAft>
              <a:buFont typeface="Arial" panose="020B0604020202020204" pitchFamily="34" charset="0"/>
              <a:buChar char="•"/>
            </a:pPr>
            <a:r>
              <a:rPr lang="en-US" sz="2200" b="1" dirty="0">
                <a:gradFill>
                  <a:gsLst>
                    <a:gs pos="2917">
                      <a:srgbClr val="505050"/>
                    </a:gs>
                    <a:gs pos="30000">
                      <a:srgbClr val="505050"/>
                    </a:gs>
                  </a:gsLst>
                  <a:lin ang="5400000" scaled="0"/>
                </a:gradFill>
              </a:rPr>
              <a:t>Let us say you want to calculate COGs, which is Units * Units Cost</a:t>
            </a:r>
          </a:p>
          <a:p>
            <a:pPr marL="342900" indent="-342900">
              <a:lnSpc>
                <a:spcPct val="90000"/>
              </a:lnSpc>
              <a:spcAft>
                <a:spcPts val="600"/>
              </a:spcAft>
              <a:buFont typeface="Arial" panose="020B0604020202020204" pitchFamily="34" charset="0"/>
              <a:buChar char="•"/>
            </a:pPr>
            <a:r>
              <a:rPr lang="en-US" sz="2200" b="1" dirty="0">
                <a:gradFill>
                  <a:gsLst>
                    <a:gs pos="2917">
                      <a:srgbClr val="505050"/>
                    </a:gs>
                    <a:gs pos="30000">
                      <a:srgbClr val="505050"/>
                    </a:gs>
                  </a:gsLst>
                  <a:lin ang="5400000" scaled="0"/>
                </a:gradFill>
              </a:rPr>
              <a:t>Units Cost is in another Table</a:t>
            </a:r>
          </a:p>
        </p:txBody>
      </p:sp>
      <p:sp>
        <p:nvSpPr>
          <p:cNvPr id="2" name="TextBox 1">
            <a:extLst>
              <a:ext uri="{FF2B5EF4-FFF2-40B4-BE49-F238E27FC236}">
                <a16:creationId xmlns:a16="http://schemas.microsoft.com/office/drawing/2014/main" id="{449BE032-F9F3-4B34-BF64-2605CAE0C885}"/>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8485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RELATED Function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8" name="Picture 7">
            <a:extLst>
              <a:ext uri="{FF2B5EF4-FFF2-40B4-BE49-F238E27FC236}">
                <a16:creationId xmlns:a16="http://schemas.microsoft.com/office/drawing/2014/main" id="{92210BB0-D0F9-4702-870E-635C2B8FA62C}"/>
              </a:ext>
            </a:extLst>
          </p:cNvPr>
          <p:cNvPicPr>
            <a:picLocks noChangeAspect="1"/>
          </p:cNvPicPr>
          <p:nvPr/>
        </p:nvPicPr>
        <p:blipFill>
          <a:blip r:embed="rId3"/>
          <a:stretch>
            <a:fillRect/>
          </a:stretch>
        </p:blipFill>
        <p:spPr>
          <a:xfrm>
            <a:off x="4316913" y="4475943"/>
            <a:ext cx="4973449" cy="1112482"/>
          </a:xfrm>
          <a:prstGeom prst="rect">
            <a:avLst/>
          </a:prstGeom>
        </p:spPr>
      </p:pic>
      <p:sp>
        <p:nvSpPr>
          <p:cNvPr id="9" name="Title 1">
            <a:extLst>
              <a:ext uri="{FF2B5EF4-FFF2-40B4-BE49-F238E27FC236}">
                <a16:creationId xmlns:a16="http://schemas.microsoft.com/office/drawing/2014/main" id="{077DD5AF-E31E-4963-9AF3-C31F693DA5FC}"/>
              </a:ext>
            </a:extLst>
          </p:cNvPr>
          <p:cNvSpPr>
            <a:spLocks noGrp="1"/>
          </p:cNvSpPr>
          <p:nvPr>
            <p:ph type="title"/>
          </p:nvPr>
        </p:nvSpPr>
        <p:spPr>
          <a:xfrm>
            <a:off x="201495" y="1904163"/>
            <a:ext cx="11655840" cy="524527"/>
          </a:xfrm>
        </p:spPr>
        <p:txBody>
          <a:bodyPr vert="horz" wrap="square" lIns="146304" tIns="91440" rIns="146304" bIns="91440" rtlCol="0" anchor="t">
            <a:noAutofit/>
          </a:bodyPr>
          <a:lstStyle/>
          <a:p>
            <a:r>
              <a:rPr lang="en-US" sz="2800" b="1" dirty="0">
                <a:solidFill>
                  <a:srgbClr val="505050"/>
                </a:solidFill>
                <a:latin typeface="+mn-lt"/>
              </a:rPr>
              <a:t>Row Context and Multiple Tables – RELATED Function</a:t>
            </a:r>
          </a:p>
        </p:txBody>
      </p:sp>
      <p:sp>
        <p:nvSpPr>
          <p:cNvPr id="10" name="Rectangle 9">
            <a:extLst>
              <a:ext uri="{FF2B5EF4-FFF2-40B4-BE49-F238E27FC236}">
                <a16:creationId xmlns:a16="http://schemas.microsoft.com/office/drawing/2014/main" id="{56C72EC2-65EA-4F72-9883-DBA69A4EB7CF}"/>
              </a:ext>
            </a:extLst>
          </p:cNvPr>
          <p:cNvSpPr/>
          <p:nvPr/>
        </p:nvSpPr>
        <p:spPr>
          <a:xfrm>
            <a:off x="808471" y="2495866"/>
            <a:ext cx="6928179" cy="369332"/>
          </a:xfrm>
          <a:prstGeom prst="rect">
            <a:avLst/>
          </a:prstGeom>
        </p:spPr>
        <p:txBody>
          <a:bodyPr wrap="none">
            <a:spAutoFit/>
          </a:bodyPr>
          <a:lstStyle/>
          <a:p>
            <a:r>
              <a:rPr lang="en-US" b="1" dirty="0">
                <a:solidFill>
                  <a:srgbClr val="00B0F0"/>
                </a:solidFill>
              </a:rPr>
              <a:t>Sales[COGS] = RELATED(ProductDim[Unit Cost]) * Sales[Units]</a:t>
            </a:r>
          </a:p>
        </p:txBody>
      </p:sp>
      <p:grpSp>
        <p:nvGrpSpPr>
          <p:cNvPr id="11" name="Group 10">
            <a:extLst>
              <a:ext uri="{FF2B5EF4-FFF2-40B4-BE49-F238E27FC236}">
                <a16:creationId xmlns:a16="http://schemas.microsoft.com/office/drawing/2014/main" id="{B04281E3-BAE0-4ECB-940F-D98A7EACAC15}"/>
              </a:ext>
            </a:extLst>
          </p:cNvPr>
          <p:cNvGrpSpPr/>
          <p:nvPr/>
        </p:nvGrpSpPr>
        <p:grpSpPr>
          <a:xfrm>
            <a:off x="2179511" y="2937971"/>
            <a:ext cx="4186098" cy="2011570"/>
            <a:chOff x="2354024" y="2786634"/>
            <a:chExt cx="4186098" cy="2011570"/>
          </a:xfrm>
        </p:grpSpPr>
        <p:pic>
          <p:nvPicPr>
            <p:cNvPr id="12" name="Picture 11">
              <a:extLst>
                <a:ext uri="{FF2B5EF4-FFF2-40B4-BE49-F238E27FC236}">
                  <a16:creationId xmlns:a16="http://schemas.microsoft.com/office/drawing/2014/main" id="{2391063F-19A0-43C5-8D24-F6CC0668A9B2}"/>
                </a:ext>
              </a:extLst>
            </p:cNvPr>
            <p:cNvPicPr>
              <a:picLocks noChangeAspect="1"/>
            </p:cNvPicPr>
            <p:nvPr/>
          </p:nvPicPr>
          <p:blipFill>
            <a:blip r:embed="rId4"/>
            <a:stretch>
              <a:fillRect/>
            </a:stretch>
          </p:blipFill>
          <p:spPr>
            <a:xfrm>
              <a:off x="2354025" y="2786634"/>
              <a:ext cx="4186097" cy="1101214"/>
            </a:xfrm>
            <a:prstGeom prst="rect">
              <a:avLst/>
            </a:prstGeom>
          </p:spPr>
        </p:pic>
        <p:sp>
          <p:nvSpPr>
            <p:cNvPr id="13" name="Rectangle 12">
              <a:extLst>
                <a:ext uri="{FF2B5EF4-FFF2-40B4-BE49-F238E27FC236}">
                  <a16:creationId xmlns:a16="http://schemas.microsoft.com/office/drawing/2014/main" id="{CF6E9716-72A9-4F7F-A71A-8182BED64601}"/>
                </a:ext>
              </a:extLst>
            </p:cNvPr>
            <p:cNvSpPr/>
            <p:nvPr/>
          </p:nvSpPr>
          <p:spPr bwMode="auto">
            <a:xfrm>
              <a:off x="2354024" y="2924307"/>
              <a:ext cx="4186097" cy="20647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Curved Left Arrow 11">
              <a:extLst>
                <a:ext uri="{FF2B5EF4-FFF2-40B4-BE49-F238E27FC236}">
                  <a16:creationId xmlns:a16="http://schemas.microsoft.com/office/drawing/2014/main" id="{330B0E22-CE12-4979-83B7-82FBB5C693ED}"/>
                </a:ext>
              </a:extLst>
            </p:cNvPr>
            <p:cNvSpPr/>
            <p:nvPr/>
          </p:nvSpPr>
          <p:spPr bwMode="auto">
            <a:xfrm flipH="1">
              <a:off x="3877963" y="2919300"/>
              <a:ext cx="597698" cy="1878904"/>
            </a:xfrm>
            <a:prstGeom prst="curvedLeftArrow">
              <a:avLst>
                <a:gd name="adj1" fmla="val 33637"/>
                <a:gd name="adj2" fmla="val 50000"/>
                <a:gd name="adj3" fmla="val 25000"/>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D619E53E-87B6-4ECD-ADF6-C1C2F42905E0}"/>
              </a:ext>
            </a:extLst>
          </p:cNvPr>
          <p:cNvSpPr/>
          <p:nvPr/>
        </p:nvSpPr>
        <p:spPr>
          <a:xfrm>
            <a:off x="315628" y="5812817"/>
            <a:ext cx="5979522" cy="4247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sz="2400" b="1" dirty="0">
                <a:solidFill>
                  <a:srgbClr val="505050"/>
                </a:solidFill>
              </a:rPr>
              <a:t>RELATED is just like VLOOKUP in Excel</a:t>
            </a:r>
          </a:p>
        </p:txBody>
      </p:sp>
      <p:sp>
        <p:nvSpPr>
          <p:cNvPr id="2" name="TextBox 1">
            <a:extLst>
              <a:ext uri="{FF2B5EF4-FFF2-40B4-BE49-F238E27FC236}">
                <a16:creationId xmlns:a16="http://schemas.microsoft.com/office/drawing/2014/main" id="{ADF316D1-8AE1-4CD9-A4B9-488F0D1EA30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600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COURSE AGENDA </a:t>
            </a:r>
          </a:p>
        </p:txBody>
      </p:sp>
      <p:graphicFrame>
        <p:nvGraphicFramePr>
          <p:cNvPr id="2" name="Table 1">
            <a:extLst>
              <a:ext uri="{FF2B5EF4-FFF2-40B4-BE49-F238E27FC236}">
                <a16:creationId xmlns:a16="http://schemas.microsoft.com/office/drawing/2014/main" id="{B2CAD61E-489B-4BA2-829C-5CD57C545DA7}"/>
              </a:ext>
            </a:extLst>
          </p:cNvPr>
          <p:cNvGraphicFramePr>
            <a:graphicFrameLocks noGrp="1"/>
          </p:cNvGraphicFramePr>
          <p:nvPr>
            <p:extLst>
              <p:ext uri="{D42A27DB-BD31-4B8C-83A1-F6EECF244321}">
                <p14:modId xmlns:p14="http://schemas.microsoft.com/office/powerpoint/2010/main" val="4217578585"/>
              </p:ext>
            </p:extLst>
          </p:nvPr>
        </p:nvGraphicFramePr>
        <p:xfrm>
          <a:off x="0" y="1814186"/>
          <a:ext cx="11224772" cy="5043815"/>
        </p:xfrm>
        <a:graphic>
          <a:graphicData uri="http://schemas.openxmlformats.org/drawingml/2006/table">
            <a:tbl>
              <a:tblPr firstRow="1">
                <a:tableStyleId>{2D5ABB26-0587-4C30-8999-92F81FD0307C}</a:tableStyleId>
              </a:tblPr>
              <a:tblGrid>
                <a:gridCol w="1985413">
                  <a:extLst>
                    <a:ext uri="{9D8B030D-6E8A-4147-A177-3AD203B41FA5}">
                      <a16:colId xmlns:a16="http://schemas.microsoft.com/office/drawing/2014/main" val="3079094763"/>
                    </a:ext>
                  </a:extLst>
                </a:gridCol>
                <a:gridCol w="226970">
                  <a:extLst>
                    <a:ext uri="{9D8B030D-6E8A-4147-A177-3AD203B41FA5}">
                      <a16:colId xmlns:a16="http://schemas.microsoft.com/office/drawing/2014/main" val="653076631"/>
                    </a:ext>
                  </a:extLst>
                </a:gridCol>
                <a:gridCol w="9012389">
                  <a:extLst>
                    <a:ext uri="{9D8B030D-6E8A-4147-A177-3AD203B41FA5}">
                      <a16:colId xmlns:a16="http://schemas.microsoft.com/office/drawing/2014/main" val="3683571870"/>
                    </a:ext>
                  </a:extLst>
                </a:gridCol>
              </a:tblGrid>
              <a:tr h="429799">
                <a:tc>
                  <a:txBody>
                    <a:bodyPr/>
                    <a:lstStyle/>
                    <a:p>
                      <a:pPr algn="r"/>
                      <a:endParaRPr lang="en-US" sz="2000" dirty="0"/>
                    </a:p>
                  </a:txBody>
                  <a:tcPr anchor="ctr"/>
                </a:tc>
                <a:tc>
                  <a:txBody>
                    <a:bodyPr/>
                    <a:lstStyle/>
                    <a:p>
                      <a:pPr algn="l"/>
                      <a:endParaRPr lang="en-US" sz="2000" dirty="0"/>
                    </a:p>
                  </a:txBody>
                  <a:tcPr anchor="ctr"/>
                </a:tc>
                <a:tc>
                  <a:txBody>
                    <a:bodyPr/>
                    <a:lstStyle/>
                    <a:p>
                      <a:pPr algn="l"/>
                      <a:r>
                        <a:rPr kumimoji="0" lang="en-US" sz="2000" b="0" i="0" u="none" strike="noStrike" kern="0" cap="none" spc="0" normalizeH="0" baseline="0" noProof="0" dirty="0">
                          <a:ln>
                            <a:noFill/>
                          </a:ln>
                          <a:solidFill>
                            <a:schemeClr val="tx1">
                              <a:lumMod val="50000"/>
                            </a:schemeClr>
                          </a:solidFill>
                          <a:effectLst/>
                          <a:uLnTx/>
                          <a:uFillTx/>
                        </a:rPr>
                        <a:t>Introductions and Overview </a:t>
                      </a:r>
                      <a:endParaRPr lang="en-US" sz="2000" dirty="0"/>
                    </a:p>
                  </a:txBody>
                  <a:tcPr anchor="ctr"/>
                </a:tc>
                <a:extLst>
                  <a:ext uri="{0D108BD9-81ED-4DB2-BD59-A6C34878D82A}">
                    <a16:rowId xmlns:a16="http://schemas.microsoft.com/office/drawing/2014/main" val="1954015326"/>
                  </a:ext>
                </a:extLst>
              </a:tr>
              <a:tr h="736961">
                <a:tc>
                  <a:txBody>
                    <a:bodyPr/>
                    <a:lstStyle/>
                    <a:p>
                      <a:pPr algn="r"/>
                      <a:r>
                        <a:rPr lang="en-US" sz="2000" dirty="0"/>
                        <a:t>Module 1</a:t>
                      </a:r>
                    </a:p>
                  </a:txBody>
                  <a:tcPr anchor="ctr"/>
                </a:tc>
                <a:tc>
                  <a:txBody>
                    <a:bodyPr/>
                    <a:lstStyle/>
                    <a:p>
                      <a:pPr algn="l"/>
                      <a:endParaRPr lang="en-US" sz="2000" dirty="0"/>
                    </a:p>
                  </a:txBody>
                  <a:tcPr anchor="ctr"/>
                </a:tc>
                <a:tc>
                  <a:txBody>
                    <a:bodyPr/>
                    <a:lstStyle/>
                    <a:p>
                      <a:pPr algn="l"/>
                      <a:r>
                        <a:rPr kumimoji="0" lang="en-US" sz="2000" b="0" i="0" u="none" strike="noStrike" kern="0" cap="none" spc="0" normalizeH="0" baseline="0" noProof="0" dirty="0">
                          <a:ln>
                            <a:noFill/>
                          </a:ln>
                          <a:solidFill>
                            <a:schemeClr val="tx1">
                              <a:lumMod val="50000"/>
                            </a:schemeClr>
                          </a:solidFill>
                          <a:effectLst/>
                          <a:uLnTx/>
                          <a:uFillTx/>
                        </a:rPr>
                        <a:t>Data Modeling Basics &amp; Power BI Desktop Internals</a:t>
                      </a:r>
                    </a:p>
                    <a:p>
                      <a:pPr algn="l"/>
                      <a:r>
                        <a:rPr kumimoji="0" lang="en-US" sz="2000" b="0" i="0" u="none" strike="noStrike" kern="0" cap="none" spc="0" normalizeH="0" baseline="0" noProof="0" dirty="0">
                          <a:ln>
                            <a:noFill/>
                          </a:ln>
                          <a:solidFill>
                            <a:schemeClr val="tx1">
                              <a:lumMod val="50000"/>
                            </a:schemeClr>
                          </a:solidFill>
                          <a:effectLst/>
                          <a:uLnTx/>
                          <a:uFillTx/>
                        </a:rPr>
                        <a:t>Lab 01</a:t>
                      </a:r>
                      <a:endParaRPr lang="en-US" sz="2000" dirty="0"/>
                    </a:p>
                  </a:txBody>
                  <a:tcPr anchor="ctr"/>
                </a:tc>
                <a:extLst>
                  <a:ext uri="{0D108BD9-81ED-4DB2-BD59-A6C34878D82A}">
                    <a16:rowId xmlns:a16="http://schemas.microsoft.com/office/drawing/2014/main" val="2260007192"/>
                  </a:ext>
                </a:extLst>
              </a:tr>
              <a:tr h="416543">
                <a:tc>
                  <a:txBody>
                    <a:bodyPr/>
                    <a:lstStyle/>
                    <a:p>
                      <a:pPr algn="r"/>
                      <a:r>
                        <a:rPr lang="en-US" sz="2000" dirty="0"/>
                        <a:t>Module 2</a:t>
                      </a:r>
                    </a:p>
                  </a:txBody>
                  <a:tcPr anchor="ctr"/>
                </a:tc>
                <a:tc>
                  <a:txBody>
                    <a:bodyPr/>
                    <a:lstStyle/>
                    <a:p>
                      <a:pPr algn="l"/>
                      <a:endParaRPr lang="en-US" sz="2000" dirty="0"/>
                    </a:p>
                  </a:txBody>
                  <a:tcPr anchor="ctr"/>
                </a:tc>
                <a:tc>
                  <a:txBody>
                    <a:bodyPr/>
                    <a:lstStyle/>
                    <a:p>
                      <a:pPr algn="l"/>
                      <a:r>
                        <a:rPr lang="en-US" sz="2000" dirty="0"/>
                        <a:t>Data Modeling Best Practices</a:t>
                      </a:r>
                    </a:p>
                  </a:txBody>
                  <a:tcPr anchor="ctr"/>
                </a:tc>
                <a:extLst>
                  <a:ext uri="{0D108BD9-81ED-4DB2-BD59-A6C34878D82A}">
                    <a16:rowId xmlns:a16="http://schemas.microsoft.com/office/drawing/2014/main" val="1443705738"/>
                  </a:ext>
                </a:extLst>
              </a:tr>
              <a:tr h="736961">
                <a:tc>
                  <a:txBody>
                    <a:bodyPr/>
                    <a:lstStyle/>
                    <a:p>
                      <a:pPr algn="r"/>
                      <a:r>
                        <a:rPr lang="en-US" sz="2000" dirty="0"/>
                        <a:t>Module 3</a:t>
                      </a:r>
                    </a:p>
                  </a:txBody>
                  <a:tcPr anchor="ctr"/>
                </a:tc>
                <a:tc>
                  <a:txBody>
                    <a:bodyPr/>
                    <a:lstStyle/>
                    <a:p>
                      <a:pPr algn="l"/>
                      <a:endParaRPr lang="en-US" sz="2000" dirty="0"/>
                    </a:p>
                  </a:txBody>
                  <a:tcPr anchor="ctr"/>
                </a:tc>
                <a:tc>
                  <a:txBody>
                    <a:bodyPr/>
                    <a:lstStyle/>
                    <a:p>
                      <a:pPr algn="l"/>
                      <a:r>
                        <a:rPr kumimoji="0" lang="en-US" sz="2000" b="0" i="0" u="none" strike="noStrike" kern="0" cap="none" spc="0" normalizeH="0" baseline="0" noProof="0" dirty="0">
                          <a:ln>
                            <a:noFill/>
                          </a:ln>
                          <a:solidFill>
                            <a:schemeClr val="tx1">
                              <a:lumMod val="50000"/>
                            </a:schemeClr>
                          </a:solidFill>
                          <a:effectLst/>
                          <a:uLnTx/>
                          <a:uFillTx/>
                        </a:rPr>
                        <a:t>DAX Calculated Columns &amp; Measures</a:t>
                      </a:r>
                    </a:p>
                    <a:p>
                      <a:pPr algn="l"/>
                      <a:r>
                        <a:rPr kumimoji="0" lang="en-US" sz="2000" b="0" i="0" u="none" strike="noStrike" kern="0" cap="none" spc="0" normalizeH="0" baseline="0" noProof="0" dirty="0">
                          <a:ln>
                            <a:noFill/>
                          </a:ln>
                          <a:solidFill>
                            <a:schemeClr val="tx1">
                              <a:lumMod val="50000"/>
                            </a:schemeClr>
                          </a:solidFill>
                          <a:effectLst/>
                          <a:uLnTx/>
                          <a:uFillTx/>
                        </a:rPr>
                        <a:t>Lab 02</a:t>
                      </a:r>
                      <a:endParaRPr lang="en-US" sz="2000" dirty="0"/>
                    </a:p>
                  </a:txBody>
                  <a:tcPr anchor="ctr"/>
                </a:tc>
                <a:extLst>
                  <a:ext uri="{0D108BD9-81ED-4DB2-BD59-A6C34878D82A}">
                    <a16:rowId xmlns:a16="http://schemas.microsoft.com/office/drawing/2014/main" val="262409654"/>
                  </a:ext>
                </a:extLst>
              </a:tr>
              <a:tr h="416543">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dirty="0"/>
                        <a:t>Module 4</a:t>
                      </a:r>
                    </a:p>
                  </a:txBody>
                  <a:tcPr anchor="ctr"/>
                </a:tc>
                <a:tc>
                  <a:txBody>
                    <a:bodyPr/>
                    <a:lstStyle/>
                    <a:p>
                      <a:pPr algn="l"/>
                      <a:endParaRPr lang="en-US" sz="2000" dirty="0"/>
                    </a:p>
                  </a:txBody>
                  <a:tcPr anchor="ctr"/>
                </a:tc>
                <a:tc>
                  <a:txBody>
                    <a:bodyPr/>
                    <a:lstStyle/>
                    <a:p>
                      <a:pPr algn="l"/>
                      <a:r>
                        <a:rPr lang="en-US" sz="2000" kern="0" dirty="0">
                          <a:solidFill>
                            <a:schemeClr val="tx1">
                              <a:lumMod val="50000"/>
                            </a:schemeClr>
                          </a:solidFill>
                        </a:rPr>
                        <a:t>CALCULATE</a:t>
                      </a:r>
                      <a:endParaRPr lang="en-US" sz="2000" dirty="0"/>
                    </a:p>
                  </a:txBody>
                  <a:tcPr anchor="ctr"/>
                </a:tc>
                <a:extLst>
                  <a:ext uri="{0D108BD9-81ED-4DB2-BD59-A6C34878D82A}">
                    <a16:rowId xmlns:a16="http://schemas.microsoft.com/office/drawing/2014/main" val="2057130838"/>
                  </a:ext>
                </a:extLst>
              </a:tr>
              <a:tr h="736961">
                <a:tc>
                  <a:txBody>
                    <a:bodyPr/>
                    <a:lstStyle/>
                    <a:p>
                      <a:pPr algn="r"/>
                      <a:r>
                        <a:rPr lang="en-US" sz="2000" dirty="0"/>
                        <a:t>Module 5</a:t>
                      </a:r>
                    </a:p>
                  </a:txBody>
                  <a:tcPr anchor="ctr"/>
                </a:tc>
                <a:tc>
                  <a:txBody>
                    <a:bodyPr/>
                    <a:lstStyle/>
                    <a:p>
                      <a:pPr algn="l"/>
                      <a:endParaRPr lang="en-US" sz="2000" dirty="0"/>
                    </a:p>
                  </a:txBody>
                  <a:tcPr anchor="ctr"/>
                </a:tc>
                <a:tc>
                  <a:txBody>
                    <a:bodyPr/>
                    <a:lstStyle/>
                    <a:p>
                      <a:pPr algn="l"/>
                      <a:r>
                        <a:rPr lang="en-US" sz="2000" kern="0" dirty="0">
                          <a:solidFill>
                            <a:schemeClr val="tx1">
                              <a:lumMod val="50000"/>
                            </a:schemeClr>
                          </a:solidFill>
                        </a:rPr>
                        <a:t>DAX Evaluation Contexts</a:t>
                      </a:r>
                    </a:p>
                    <a:p>
                      <a:pPr algn="l"/>
                      <a:r>
                        <a:rPr lang="en-US" sz="2000" kern="0" dirty="0">
                          <a:solidFill>
                            <a:schemeClr val="tx1">
                              <a:lumMod val="50000"/>
                            </a:schemeClr>
                          </a:solidFill>
                        </a:rPr>
                        <a:t>Lab 03</a:t>
                      </a:r>
                      <a:endParaRPr lang="en-US" sz="2000" dirty="0"/>
                    </a:p>
                  </a:txBody>
                  <a:tcPr anchor="ctr"/>
                </a:tc>
                <a:extLst>
                  <a:ext uri="{0D108BD9-81ED-4DB2-BD59-A6C34878D82A}">
                    <a16:rowId xmlns:a16="http://schemas.microsoft.com/office/drawing/2014/main" val="3830593160"/>
                  </a:ext>
                </a:extLst>
              </a:tr>
              <a:tr h="416543">
                <a:tc>
                  <a:txBody>
                    <a:bodyPr/>
                    <a:lstStyle/>
                    <a:p>
                      <a:pPr algn="r"/>
                      <a:r>
                        <a:rPr lang="en-US" sz="2000" dirty="0"/>
                        <a:t>Module 6</a:t>
                      </a:r>
                    </a:p>
                  </a:txBody>
                  <a:tcPr anchor="ctr"/>
                </a:tc>
                <a:tc>
                  <a:txBody>
                    <a:bodyPr/>
                    <a:lstStyle/>
                    <a:p>
                      <a:pPr algn="l"/>
                      <a:endParaRPr lang="en-US" sz="2000" dirty="0"/>
                    </a:p>
                  </a:txBody>
                  <a:tcPr anchor="ctr"/>
                </a:tc>
                <a:tc>
                  <a:txBody>
                    <a:bodyPr/>
                    <a:lstStyle/>
                    <a:p>
                      <a:pPr algn="l"/>
                      <a:r>
                        <a:rPr kumimoji="0" lang="en-US" sz="2000" b="0" i="0" u="none" strike="noStrike" kern="0" cap="none" spc="0" normalizeH="0" baseline="0" noProof="0" dirty="0">
                          <a:ln>
                            <a:noFill/>
                          </a:ln>
                          <a:solidFill>
                            <a:schemeClr val="tx1">
                              <a:lumMod val="50000"/>
                            </a:schemeClr>
                          </a:solidFill>
                          <a:effectLst/>
                          <a:uLnTx/>
                          <a:uFillTx/>
                        </a:rPr>
                        <a:t>Data Modeling: </a:t>
                      </a:r>
                      <a:r>
                        <a:rPr lang="en-US" sz="2000" dirty="0">
                          <a:solidFill>
                            <a:schemeClr val="tx1">
                              <a:lumMod val="50000"/>
                            </a:schemeClr>
                          </a:solidFill>
                        </a:rPr>
                        <a:t>Time Intelligence Functions</a:t>
                      </a:r>
                      <a:endParaRPr lang="en-US" sz="2000" dirty="0"/>
                    </a:p>
                  </a:txBody>
                  <a:tcPr anchor="ctr"/>
                </a:tc>
                <a:extLst>
                  <a:ext uri="{0D108BD9-81ED-4DB2-BD59-A6C34878D82A}">
                    <a16:rowId xmlns:a16="http://schemas.microsoft.com/office/drawing/2014/main" val="2207869905"/>
                  </a:ext>
                </a:extLst>
              </a:tr>
              <a:tr h="416543">
                <a:tc>
                  <a:txBody>
                    <a:bodyPr/>
                    <a:lstStyle/>
                    <a:p>
                      <a:pPr algn="r"/>
                      <a:r>
                        <a:rPr lang="en-US" sz="2000" dirty="0"/>
                        <a:t>Module 7</a:t>
                      </a:r>
                    </a:p>
                  </a:txBody>
                  <a:tcPr anchor="ctr"/>
                </a:tc>
                <a:tc>
                  <a:txBody>
                    <a:bodyPr/>
                    <a:lstStyle/>
                    <a:p>
                      <a:pPr algn="l"/>
                      <a:endParaRPr lang="en-US" sz="2000" dirty="0"/>
                    </a:p>
                  </a:txBody>
                  <a:tcPr anchor="ctr"/>
                </a:tc>
                <a:tc>
                  <a:txBody>
                    <a:bodyPr/>
                    <a:lstStyle/>
                    <a:p>
                      <a:pPr algn="l"/>
                      <a:r>
                        <a:rPr lang="en-US" sz="2000" dirty="0"/>
                        <a:t>DAX Best Practices</a:t>
                      </a:r>
                    </a:p>
                  </a:txBody>
                  <a:tcPr anchor="ctr"/>
                </a:tc>
                <a:extLst>
                  <a:ext uri="{0D108BD9-81ED-4DB2-BD59-A6C34878D82A}">
                    <a16:rowId xmlns:a16="http://schemas.microsoft.com/office/drawing/2014/main" val="3058688405"/>
                  </a:ext>
                </a:extLst>
              </a:tr>
              <a:tr h="736961">
                <a:tc>
                  <a:txBody>
                    <a:bodyPr/>
                    <a:lstStyle/>
                    <a:p>
                      <a:pPr algn="r"/>
                      <a:endParaRPr lang="en-US" sz="2000" dirty="0"/>
                    </a:p>
                  </a:txBody>
                  <a:tcPr anchor="ctr"/>
                </a:tc>
                <a:tc>
                  <a:txBody>
                    <a:bodyPr/>
                    <a:lstStyle/>
                    <a:p>
                      <a:pPr algn="l"/>
                      <a:endParaRPr lang="en-US" sz="20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Wrap-up &amp; Questions</a:t>
                      </a:r>
                    </a:p>
                    <a:p>
                      <a:pPr algn="l"/>
                      <a:endParaRPr lang="en-US" sz="2000" dirty="0"/>
                    </a:p>
                  </a:txBody>
                  <a:tcPr anchor="ctr"/>
                </a:tc>
                <a:extLst>
                  <a:ext uri="{0D108BD9-81ED-4DB2-BD59-A6C34878D82A}">
                    <a16:rowId xmlns:a16="http://schemas.microsoft.com/office/drawing/2014/main" val="8659003"/>
                  </a:ext>
                </a:extLst>
              </a:tr>
            </a:tbl>
          </a:graphicData>
        </a:graphic>
      </p:graphicFrame>
      <p:sp>
        <p:nvSpPr>
          <p:cNvPr id="13" name="Footer Placeholder 8">
            <a:extLst>
              <a:ext uri="{FF2B5EF4-FFF2-40B4-BE49-F238E27FC236}">
                <a16:creationId xmlns:a16="http://schemas.microsoft.com/office/drawing/2014/main" id="{0897C484-E560-47C4-9974-515FB8D72E8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3" name="TextBox 2">
            <a:extLst>
              <a:ext uri="{FF2B5EF4-FFF2-40B4-BE49-F238E27FC236}">
                <a16:creationId xmlns:a16="http://schemas.microsoft.com/office/drawing/2014/main" id="{F4023956-EC0D-4D9C-BBB7-200F1DE6B1D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2411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RELATED Function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8" name="Picture 7">
            <a:extLst>
              <a:ext uri="{FF2B5EF4-FFF2-40B4-BE49-F238E27FC236}">
                <a16:creationId xmlns:a16="http://schemas.microsoft.com/office/drawing/2014/main" id="{6342A1FC-FB3A-46FD-9A3F-E3E352E03F2B}"/>
              </a:ext>
            </a:extLst>
          </p:cNvPr>
          <p:cNvPicPr>
            <a:picLocks noChangeAspect="1"/>
          </p:cNvPicPr>
          <p:nvPr/>
        </p:nvPicPr>
        <p:blipFill>
          <a:blip r:embed="rId3"/>
          <a:stretch>
            <a:fillRect/>
          </a:stretch>
        </p:blipFill>
        <p:spPr>
          <a:xfrm>
            <a:off x="1775871" y="3818072"/>
            <a:ext cx="6582359" cy="2515146"/>
          </a:xfrm>
          <a:prstGeom prst="rect">
            <a:avLst/>
          </a:prstGeom>
        </p:spPr>
      </p:pic>
      <p:sp>
        <p:nvSpPr>
          <p:cNvPr id="9" name="Title 1">
            <a:extLst>
              <a:ext uri="{FF2B5EF4-FFF2-40B4-BE49-F238E27FC236}">
                <a16:creationId xmlns:a16="http://schemas.microsoft.com/office/drawing/2014/main" id="{4D6BAD41-D2D2-44A1-BD34-78926C2EF71A}"/>
              </a:ext>
            </a:extLst>
          </p:cNvPr>
          <p:cNvSpPr>
            <a:spLocks noGrp="1"/>
          </p:cNvSpPr>
          <p:nvPr>
            <p:ph type="title"/>
          </p:nvPr>
        </p:nvSpPr>
        <p:spPr>
          <a:xfrm>
            <a:off x="169964" y="1848984"/>
            <a:ext cx="11655840" cy="524527"/>
          </a:xfrm>
        </p:spPr>
        <p:txBody>
          <a:bodyPr vert="horz" wrap="square" lIns="146304" tIns="91440" rIns="146304" bIns="91440" rtlCol="0" anchor="t">
            <a:noAutofit/>
          </a:bodyPr>
          <a:lstStyle/>
          <a:p>
            <a:r>
              <a:rPr lang="en-US" sz="2800" b="1" dirty="0">
                <a:solidFill>
                  <a:srgbClr val="505050"/>
                </a:solidFill>
                <a:latin typeface="+mn-lt"/>
              </a:rPr>
              <a:t>RELATED Function Example</a:t>
            </a:r>
          </a:p>
        </p:txBody>
      </p:sp>
      <p:sp>
        <p:nvSpPr>
          <p:cNvPr id="10" name="Rectangle 9">
            <a:extLst>
              <a:ext uri="{FF2B5EF4-FFF2-40B4-BE49-F238E27FC236}">
                <a16:creationId xmlns:a16="http://schemas.microsoft.com/office/drawing/2014/main" id="{44264C83-DD4E-48DA-96F5-04A4F83BDB75}"/>
              </a:ext>
            </a:extLst>
          </p:cNvPr>
          <p:cNvSpPr/>
          <p:nvPr/>
        </p:nvSpPr>
        <p:spPr>
          <a:xfrm>
            <a:off x="472965" y="2111247"/>
            <a:ext cx="11470762" cy="1486561"/>
          </a:xfrm>
          <a:prstGeom prst="rect">
            <a:avLst/>
          </a:prstGeom>
        </p:spPr>
        <p:txBody>
          <a:bodyPr wrap="square">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t>
            </a:r>
            <a:r>
              <a:rPr lang="en-US" sz="2400" i="1" dirty="0">
                <a:gradFill>
                  <a:gsLst>
                    <a:gs pos="2917">
                      <a:schemeClr val="tx1"/>
                    </a:gs>
                    <a:gs pos="30000">
                      <a:schemeClr val="tx1"/>
                    </a:gs>
                  </a:gsLst>
                  <a:lin ang="5400000" scaled="0"/>
                </a:gradFill>
              </a:rPr>
              <a:t>could</a:t>
            </a:r>
            <a:r>
              <a:rPr lang="en-US" sz="2400" dirty="0">
                <a:gradFill>
                  <a:gsLst>
                    <a:gs pos="2917">
                      <a:schemeClr val="tx1"/>
                    </a:gs>
                    <a:gs pos="30000">
                      <a:schemeClr val="tx1"/>
                    </a:gs>
                  </a:gsLst>
                  <a:lin ang="5400000" scaled="0"/>
                </a:gradFill>
              </a:rPr>
              <a:t> follow a chain of relationship from Many side to 1 side using RELATED</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b="1" dirty="0">
                <a:solidFill>
                  <a:srgbClr val="00B0F0"/>
                </a:solidFill>
              </a:rPr>
              <a:t>Sales [City State]= RELATED(GeographyDim[City]) &amp; “, ” &amp; RELATED(GeographyDim[State])</a:t>
            </a:r>
          </a:p>
        </p:txBody>
      </p:sp>
      <p:sp>
        <p:nvSpPr>
          <p:cNvPr id="2" name="Curved Left Arrow 12">
            <a:extLst>
              <a:ext uri="{FF2B5EF4-FFF2-40B4-BE49-F238E27FC236}">
                <a16:creationId xmlns:a16="http://schemas.microsoft.com/office/drawing/2014/main" id="{2D0507AF-18BF-4593-8CF4-74F71F5A95FC}"/>
              </a:ext>
            </a:extLst>
          </p:cNvPr>
          <p:cNvSpPr/>
          <p:nvPr/>
        </p:nvSpPr>
        <p:spPr bwMode="auto">
          <a:xfrm rot="5400000" flipH="1">
            <a:off x="6019987" y="3587304"/>
            <a:ext cx="522780" cy="1167225"/>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Curved Left Arrow 13">
            <a:extLst>
              <a:ext uri="{FF2B5EF4-FFF2-40B4-BE49-F238E27FC236}">
                <a16:creationId xmlns:a16="http://schemas.microsoft.com/office/drawing/2014/main" id="{9D7490D4-2BC6-4556-B51B-7AD32805ED0E}"/>
              </a:ext>
            </a:extLst>
          </p:cNvPr>
          <p:cNvSpPr/>
          <p:nvPr/>
        </p:nvSpPr>
        <p:spPr bwMode="auto">
          <a:xfrm rot="5400000" flipH="1">
            <a:off x="3799796" y="3236048"/>
            <a:ext cx="450750" cy="1459649"/>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8A2FEC1B-517F-466B-A598-4FF31B97675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990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C0350183-C1AD-4879-93F8-0CB4C0CB597E}"/>
              </a:ext>
            </a:extLst>
          </p:cNvPr>
          <p:cNvSpPr>
            <a:spLocks noGrp="1"/>
          </p:cNvSpPr>
          <p:nvPr>
            <p:ph type="title"/>
          </p:nvPr>
        </p:nvSpPr>
        <p:spPr>
          <a:xfrm>
            <a:off x="267500" y="1930400"/>
            <a:ext cx="11655840" cy="524527"/>
          </a:xfrm>
        </p:spPr>
        <p:txBody>
          <a:bodyPr vert="horz" wrap="square" lIns="146304" tIns="91440" rIns="146304" bIns="91440" rtlCol="0" anchor="t">
            <a:noAutofit/>
          </a:bodyPr>
          <a:lstStyle/>
          <a:p>
            <a:r>
              <a:rPr lang="en-US" sz="2800" b="1" dirty="0">
                <a:solidFill>
                  <a:srgbClr val="505050"/>
                </a:solidFill>
                <a:latin typeface="+mn-lt"/>
              </a:rPr>
              <a:t>When is a Calculated Column Evaluated</a:t>
            </a:r>
            <a:r>
              <a:rPr lang="en-US" sz="2800" b="1" dirty="0">
                <a:latin typeface="+mn-lt"/>
              </a:rPr>
              <a:t>?</a:t>
            </a:r>
          </a:p>
        </p:txBody>
      </p:sp>
      <p:sp>
        <p:nvSpPr>
          <p:cNvPr id="9" name="Rectangle 8">
            <a:extLst>
              <a:ext uri="{FF2B5EF4-FFF2-40B4-BE49-F238E27FC236}">
                <a16:creationId xmlns:a16="http://schemas.microsoft.com/office/drawing/2014/main" id="{18B50564-4275-48D6-81AF-D897BE05527F}"/>
              </a:ext>
            </a:extLst>
          </p:cNvPr>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10" name="TextBox 9">
            <a:extLst>
              <a:ext uri="{FF2B5EF4-FFF2-40B4-BE49-F238E27FC236}">
                <a16:creationId xmlns:a16="http://schemas.microsoft.com/office/drawing/2014/main" id="{2EE5D92F-5750-4796-9A52-29F1CF47DA1E}"/>
              </a:ext>
            </a:extLst>
          </p:cNvPr>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1" name="Rectangle 10">
            <a:extLst>
              <a:ext uri="{FF2B5EF4-FFF2-40B4-BE49-F238E27FC236}">
                <a16:creationId xmlns:a16="http://schemas.microsoft.com/office/drawing/2014/main" id="{A0B6F612-E69E-46F2-A9AF-0359CA14CAB1}"/>
              </a:ext>
            </a:extLst>
          </p:cNvPr>
          <p:cNvSpPr/>
          <p:nvPr/>
        </p:nvSpPr>
        <p:spPr bwMode="auto">
          <a:xfrm>
            <a:off x="347980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a:extLst>
              <a:ext uri="{FF2B5EF4-FFF2-40B4-BE49-F238E27FC236}">
                <a16:creationId xmlns:a16="http://schemas.microsoft.com/office/drawing/2014/main" id="{1850DEC5-04EB-487A-BAD1-ADE46B36B973}"/>
              </a:ext>
            </a:extLst>
          </p:cNvPr>
          <p:cNvSpPr txBox="1"/>
          <p:nvPr/>
        </p:nvSpPr>
        <p:spPr>
          <a:xfrm>
            <a:off x="6502110" y="5016498"/>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a:extLst>
              <a:ext uri="{FF2B5EF4-FFF2-40B4-BE49-F238E27FC236}">
                <a16:creationId xmlns:a16="http://schemas.microsoft.com/office/drawing/2014/main" id="{2BDA39D6-34BE-4268-8BB2-0DE89E25A2B2}"/>
              </a:ext>
            </a:extLst>
          </p:cNvPr>
          <p:cNvSpPr/>
          <p:nvPr/>
        </p:nvSpPr>
        <p:spPr bwMode="auto">
          <a:xfrm>
            <a:off x="6451020"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Phase</a:t>
            </a:r>
          </a:p>
        </p:txBody>
      </p:sp>
      <p:sp>
        <p:nvSpPr>
          <p:cNvPr id="14" name="Rectangle 13">
            <a:extLst>
              <a:ext uri="{FF2B5EF4-FFF2-40B4-BE49-F238E27FC236}">
                <a16:creationId xmlns:a16="http://schemas.microsoft.com/office/drawing/2014/main" id="{5B4721F9-8684-4C36-A42E-AE242A53A6CB}"/>
              </a:ext>
            </a:extLst>
          </p:cNvPr>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a:extLst>
              <a:ext uri="{FF2B5EF4-FFF2-40B4-BE49-F238E27FC236}">
                <a16:creationId xmlns:a16="http://schemas.microsoft.com/office/drawing/2014/main" id="{84002CF1-A81F-4C09-87B7-9BD214F25304}"/>
              </a:ext>
            </a:extLst>
          </p:cNvPr>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a:extLst>
              <a:ext uri="{FF2B5EF4-FFF2-40B4-BE49-F238E27FC236}">
                <a16:creationId xmlns:a16="http://schemas.microsoft.com/office/drawing/2014/main" id="{C2C47F16-B003-4998-8C7C-9B3551762DE6}"/>
              </a:ext>
            </a:extLst>
          </p:cNvPr>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17" name="Right Arrow 8">
            <a:extLst>
              <a:ext uri="{FF2B5EF4-FFF2-40B4-BE49-F238E27FC236}">
                <a16:creationId xmlns:a16="http://schemas.microsoft.com/office/drawing/2014/main" id="{C095CA35-2726-4E3F-AD0B-4E6AB708545F}"/>
              </a:ext>
            </a:extLst>
          </p:cNvPr>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6">
            <a:extLst>
              <a:ext uri="{FF2B5EF4-FFF2-40B4-BE49-F238E27FC236}">
                <a16:creationId xmlns:a16="http://schemas.microsoft.com/office/drawing/2014/main" id="{DA24FB20-A7F1-443F-979E-EF170FF843CB}"/>
              </a:ext>
            </a:extLst>
          </p:cNvPr>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7">
            <a:extLst>
              <a:ext uri="{FF2B5EF4-FFF2-40B4-BE49-F238E27FC236}">
                <a16:creationId xmlns:a16="http://schemas.microsoft.com/office/drawing/2014/main" id="{4CC2EBCF-4D51-4E51-90DD-5CE5D339FE24}"/>
              </a:ext>
            </a:extLst>
          </p:cNvPr>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34A9A2C1-76C1-4BF7-ACFE-6B7CA45B46D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7215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Best Practices – Calculated Column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8F45C32C-8820-4C53-86DB-DC0F84B1E18E}"/>
              </a:ext>
            </a:extLst>
          </p:cNvPr>
          <p:cNvSpPr>
            <a:spLocks noGrp="1"/>
          </p:cNvSpPr>
          <p:nvPr>
            <p:ph type="title"/>
          </p:nvPr>
        </p:nvSpPr>
        <p:spPr>
          <a:xfrm>
            <a:off x="175541" y="2215052"/>
            <a:ext cx="11655840" cy="524527"/>
          </a:xfrm>
        </p:spPr>
        <p:txBody>
          <a:bodyPr vert="horz" wrap="square" lIns="146304" tIns="91440" rIns="146304" bIns="91440" rtlCol="0" anchor="t">
            <a:noAutofit/>
          </a:bodyPr>
          <a:lstStyle/>
          <a:p>
            <a:r>
              <a:rPr lang="en-US" sz="2800" b="1" dirty="0">
                <a:solidFill>
                  <a:srgbClr val="505050"/>
                </a:solidFill>
                <a:latin typeface="+mn-lt"/>
              </a:rPr>
              <a:t>Best Practices with DAX Calculated Columns</a:t>
            </a:r>
          </a:p>
        </p:txBody>
      </p:sp>
      <p:sp>
        <p:nvSpPr>
          <p:cNvPr id="9" name="Rectangle 8">
            <a:extLst>
              <a:ext uri="{FF2B5EF4-FFF2-40B4-BE49-F238E27FC236}">
                <a16:creationId xmlns:a16="http://schemas.microsoft.com/office/drawing/2014/main" id="{BAA64D17-A8D8-48B8-A085-D77494B416DF}"/>
              </a:ext>
            </a:extLst>
          </p:cNvPr>
          <p:cNvSpPr/>
          <p:nvPr/>
        </p:nvSpPr>
        <p:spPr>
          <a:xfrm>
            <a:off x="360619" y="2912346"/>
            <a:ext cx="11470762" cy="2803844"/>
          </a:xfrm>
          <a:prstGeom prst="rect">
            <a:avLst/>
          </a:prstGeom>
        </p:spPr>
        <p:txBody>
          <a:bodyPr wrap="square">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Whenever possible, DAX helper columns should be avoided. Each “Helper Column” will consume RAM</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a calculated column in the Dim Table as opposed to in the Fact Table</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Move calculated columns to “M” if you can</a:t>
            </a:r>
          </a:p>
        </p:txBody>
      </p:sp>
      <p:pic>
        <p:nvPicPr>
          <p:cNvPr id="2" name="Picture 1">
            <a:extLst>
              <a:ext uri="{FF2B5EF4-FFF2-40B4-BE49-F238E27FC236}">
                <a16:creationId xmlns:a16="http://schemas.microsoft.com/office/drawing/2014/main" id="{12E09EB0-48D3-4D2F-BE69-A898D1828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3483" y="385199"/>
            <a:ext cx="1015873" cy="1015873"/>
          </a:xfrm>
          <a:prstGeom prst="rect">
            <a:avLst/>
          </a:prstGeom>
        </p:spPr>
      </p:pic>
      <p:sp>
        <p:nvSpPr>
          <p:cNvPr id="3" name="TextBox 2">
            <a:extLst>
              <a:ext uri="{FF2B5EF4-FFF2-40B4-BE49-F238E27FC236}">
                <a16:creationId xmlns:a16="http://schemas.microsoft.com/office/drawing/2014/main" id="{FBF34FEA-6672-4B51-92E4-FF982E30BE9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9997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C93B3C8D-00EE-45DC-8F9D-38B332AC0A1C}"/>
              </a:ext>
            </a:extLst>
          </p:cNvPr>
          <p:cNvSpPr/>
          <p:nvPr/>
        </p:nvSpPr>
        <p:spPr bwMode="auto">
          <a:xfrm>
            <a:off x="1647059" y="2629338"/>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Calculated Column</a:t>
            </a:r>
          </a:p>
        </p:txBody>
      </p:sp>
      <p:sp>
        <p:nvSpPr>
          <p:cNvPr id="3" name="Rectangle 2">
            <a:extLst>
              <a:ext uri="{FF2B5EF4-FFF2-40B4-BE49-F238E27FC236}">
                <a16:creationId xmlns:a16="http://schemas.microsoft.com/office/drawing/2014/main" id="{76E00BBE-EB7E-4153-ACC2-494F56865246}"/>
              </a:ext>
            </a:extLst>
          </p:cNvPr>
          <p:cNvSpPr/>
          <p:nvPr/>
        </p:nvSpPr>
        <p:spPr bwMode="auto">
          <a:xfrm>
            <a:off x="6869863" y="2629338"/>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Measure</a:t>
            </a:r>
          </a:p>
        </p:txBody>
      </p:sp>
      <p:sp>
        <p:nvSpPr>
          <p:cNvPr id="4" name="TextBox 3">
            <a:extLst>
              <a:ext uri="{FF2B5EF4-FFF2-40B4-BE49-F238E27FC236}">
                <a16:creationId xmlns:a16="http://schemas.microsoft.com/office/drawing/2014/main" id="{8951874D-C682-449A-82D9-AD817B74268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272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Default Summarization</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8" name="Picture 7">
            <a:extLst>
              <a:ext uri="{FF2B5EF4-FFF2-40B4-BE49-F238E27FC236}">
                <a16:creationId xmlns:a16="http://schemas.microsoft.com/office/drawing/2014/main" id="{05181F07-82A7-4BCF-AA5D-D02639BE51AD}"/>
              </a:ext>
            </a:extLst>
          </p:cNvPr>
          <p:cNvPicPr>
            <a:picLocks noChangeAspect="1"/>
          </p:cNvPicPr>
          <p:nvPr/>
        </p:nvPicPr>
        <p:blipFill>
          <a:blip r:embed="rId3"/>
          <a:stretch>
            <a:fillRect/>
          </a:stretch>
        </p:blipFill>
        <p:spPr>
          <a:xfrm>
            <a:off x="9999356" y="1798434"/>
            <a:ext cx="2017683" cy="2220611"/>
          </a:xfrm>
          <a:prstGeom prst="rect">
            <a:avLst/>
          </a:prstGeom>
        </p:spPr>
      </p:pic>
      <p:sp>
        <p:nvSpPr>
          <p:cNvPr id="9" name="Title 1">
            <a:extLst>
              <a:ext uri="{FF2B5EF4-FFF2-40B4-BE49-F238E27FC236}">
                <a16:creationId xmlns:a16="http://schemas.microsoft.com/office/drawing/2014/main" id="{417D94BD-20FA-46BA-B546-FF779B296FE6}"/>
              </a:ext>
            </a:extLst>
          </p:cNvPr>
          <p:cNvSpPr>
            <a:spLocks noGrp="1"/>
          </p:cNvSpPr>
          <p:nvPr>
            <p:ph type="title"/>
          </p:nvPr>
        </p:nvSpPr>
        <p:spPr>
          <a:xfrm>
            <a:off x="174961" y="1857808"/>
            <a:ext cx="11655840" cy="524527"/>
          </a:xfrm>
        </p:spPr>
        <p:txBody>
          <a:bodyPr vert="horz" wrap="square" lIns="146304" tIns="91440" rIns="146304" bIns="91440" rtlCol="0" anchor="t">
            <a:noAutofit/>
          </a:bodyPr>
          <a:lstStyle/>
          <a:p>
            <a:r>
              <a:rPr lang="en-US" sz="2800" b="1" dirty="0">
                <a:solidFill>
                  <a:srgbClr val="505050"/>
                </a:solidFill>
                <a:latin typeface="+mn-lt"/>
              </a:rPr>
              <a:t>What is a Default Summarization?</a:t>
            </a:r>
          </a:p>
        </p:txBody>
      </p:sp>
      <p:pic>
        <p:nvPicPr>
          <p:cNvPr id="10" name="Picture 9">
            <a:extLst>
              <a:ext uri="{FF2B5EF4-FFF2-40B4-BE49-F238E27FC236}">
                <a16:creationId xmlns:a16="http://schemas.microsoft.com/office/drawing/2014/main" id="{7C3A4951-1058-423E-8CB2-9E1F935BB9D0}"/>
              </a:ext>
            </a:extLst>
          </p:cNvPr>
          <p:cNvPicPr>
            <a:picLocks noChangeAspect="1"/>
          </p:cNvPicPr>
          <p:nvPr/>
        </p:nvPicPr>
        <p:blipFill>
          <a:blip r:embed="rId4"/>
          <a:stretch>
            <a:fillRect/>
          </a:stretch>
        </p:blipFill>
        <p:spPr>
          <a:xfrm>
            <a:off x="1019558" y="2801677"/>
            <a:ext cx="3978111" cy="2974730"/>
          </a:xfrm>
          <a:prstGeom prst="rect">
            <a:avLst/>
          </a:prstGeom>
        </p:spPr>
      </p:pic>
      <p:sp>
        <p:nvSpPr>
          <p:cNvPr id="11" name="Rectangle 10">
            <a:extLst>
              <a:ext uri="{FF2B5EF4-FFF2-40B4-BE49-F238E27FC236}">
                <a16:creationId xmlns:a16="http://schemas.microsoft.com/office/drawing/2014/main" id="{59689A15-4C64-4067-8C14-F5D8C0A407E4}"/>
              </a:ext>
            </a:extLst>
          </p:cNvPr>
          <p:cNvSpPr/>
          <p:nvPr/>
        </p:nvSpPr>
        <p:spPr>
          <a:xfrm>
            <a:off x="267500" y="5776407"/>
            <a:ext cx="11470762" cy="83407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Sales Amount is automatically summed for each category </a:t>
            </a: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should set this summarization for all numeric fields in the </a:t>
            </a:r>
            <a:r>
              <a:rPr lang="en-US" sz="2400" b="1" dirty="0">
                <a:solidFill>
                  <a:srgbClr val="505050"/>
                </a:solidFill>
              </a:rPr>
              <a:t>Modeling</a:t>
            </a:r>
            <a:r>
              <a:rPr lang="en-US" sz="2400" dirty="0">
                <a:gradFill>
                  <a:gsLst>
                    <a:gs pos="2917">
                      <a:schemeClr val="tx1"/>
                    </a:gs>
                    <a:gs pos="30000">
                      <a:schemeClr val="tx1"/>
                    </a:gs>
                  </a:gsLst>
                  <a:lin ang="5400000" scaled="0"/>
                </a:gradFill>
              </a:rPr>
              <a:t> ribbon</a:t>
            </a:r>
          </a:p>
        </p:txBody>
      </p:sp>
      <p:sp>
        <p:nvSpPr>
          <p:cNvPr id="12" name="Rectangle 11">
            <a:extLst>
              <a:ext uri="{FF2B5EF4-FFF2-40B4-BE49-F238E27FC236}">
                <a16:creationId xmlns:a16="http://schemas.microsoft.com/office/drawing/2014/main" id="{F1D6CCC3-750A-40E1-B89D-9841185EB18E}"/>
              </a:ext>
            </a:extLst>
          </p:cNvPr>
          <p:cNvSpPr/>
          <p:nvPr/>
        </p:nvSpPr>
        <p:spPr>
          <a:xfrm>
            <a:off x="8601999" y="1830131"/>
            <a:ext cx="1496146" cy="1006429"/>
          </a:xfrm>
          <a:prstGeom prst="rect">
            <a:avLst/>
          </a:prstGeom>
        </p:spPr>
        <p:txBody>
          <a:bodyPr wrap="square">
            <a:spAutoFit/>
          </a:bodyPr>
          <a:lstStyle/>
          <a:p>
            <a:pPr>
              <a:lnSpc>
                <a:spcPct val="90000"/>
              </a:lnSpc>
              <a:spcAft>
                <a:spcPts val="600"/>
              </a:spcAft>
            </a:pPr>
            <a:r>
              <a:rPr lang="en-US" sz="2200" dirty="0">
                <a:gradFill>
                  <a:gsLst>
                    <a:gs pos="2917">
                      <a:schemeClr val="tx1"/>
                    </a:gs>
                    <a:gs pos="30000">
                      <a:schemeClr val="tx1"/>
                    </a:gs>
                  </a:gsLst>
                  <a:lin ang="5400000" scaled="0"/>
                </a:gradFill>
              </a:rPr>
              <a:t>On the Modeling ribbon</a:t>
            </a:r>
          </a:p>
        </p:txBody>
      </p:sp>
      <p:sp>
        <p:nvSpPr>
          <p:cNvPr id="13" name="Rectangle 12">
            <a:extLst>
              <a:ext uri="{FF2B5EF4-FFF2-40B4-BE49-F238E27FC236}">
                <a16:creationId xmlns:a16="http://schemas.microsoft.com/office/drawing/2014/main" id="{BF8E9F6A-8C78-4F66-8DFA-8DEEC4E97B3E}"/>
              </a:ext>
            </a:extLst>
          </p:cNvPr>
          <p:cNvSpPr/>
          <p:nvPr/>
        </p:nvSpPr>
        <p:spPr>
          <a:xfrm>
            <a:off x="7920939" y="4582630"/>
            <a:ext cx="2078417" cy="10341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 </a:t>
            </a:r>
            <a:r>
              <a:rPr lang="en-US" sz="2200" dirty="0">
                <a:gradFill>
                  <a:gsLst>
                    <a:gs pos="2917">
                      <a:schemeClr val="tx1"/>
                    </a:gs>
                    <a:gs pos="30000">
                      <a:schemeClr val="tx1"/>
                    </a:gs>
                  </a:gsLst>
                  <a:lin ang="5400000" scaled="0"/>
                </a:gradFill>
              </a:rPr>
              <a:t>For an                  individual visualization</a:t>
            </a:r>
          </a:p>
        </p:txBody>
      </p:sp>
      <p:pic>
        <p:nvPicPr>
          <p:cNvPr id="14" name="Picture 13">
            <a:extLst>
              <a:ext uri="{FF2B5EF4-FFF2-40B4-BE49-F238E27FC236}">
                <a16:creationId xmlns:a16="http://schemas.microsoft.com/office/drawing/2014/main" id="{8AD2B122-643A-420C-9CA1-C414DC54A892}"/>
              </a:ext>
            </a:extLst>
          </p:cNvPr>
          <p:cNvPicPr>
            <a:picLocks noChangeAspect="1"/>
          </p:cNvPicPr>
          <p:nvPr/>
        </p:nvPicPr>
        <p:blipFill>
          <a:blip r:embed="rId5"/>
          <a:stretch>
            <a:fillRect/>
          </a:stretch>
        </p:blipFill>
        <p:spPr>
          <a:xfrm>
            <a:off x="5895466" y="3059738"/>
            <a:ext cx="1808736" cy="2544562"/>
          </a:xfrm>
          <a:prstGeom prst="rect">
            <a:avLst/>
          </a:prstGeom>
        </p:spPr>
      </p:pic>
      <p:sp>
        <p:nvSpPr>
          <p:cNvPr id="2" name="TextBox 1">
            <a:extLst>
              <a:ext uri="{FF2B5EF4-FFF2-40B4-BE49-F238E27FC236}">
                <a16:creationId xmlns:a16="http://schemas.microsoft.com/office/drawing/2014/main" id="{63CEEBB0-1545-4491-8533-7761A588A5F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8517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Quick Measures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D8001371-BE3E-4DD8-9205-2EB5E37C683D}"/>
              </a:ext>
            </a:extLst>
          </p:cNvPr>
          <p:cNvSpPr>
            <a:spLocks noGrp="1"/>
          </p:cNvSpPr>
          <p:nvPr>
            <p:ph type="title"/>
          </p:nvPr>
        </p:nvSpPr>
        <p:spPr>
          <a:xfrm>
            <a:off x="268080" y="1841839"/>
            <a:ext cx="11655840" cy="524527"/>
          </a:xfrm>
        </p:spPr>
        <p:txBody>
          <a:bodyPr vert="horz" wrap="square" lIns="146304" tIns="91440" rIns="146304" bIns="91440" rtlCol="0" anchor="t">
            <a:noAutofit/>
          </a:bodyPr>
          <a:lstStyle/>
          <a:p>
            <a:r>
              <a:rPr lang="en-US" sz="2800" b="1" dirty="0">
                <a:solidFill>
                  <a:srgbClr val="505050"/>
                </a:solidFill>
                <a:latin typeface="+mn-lt"/>
              </a:rPr>
              <a:t>Quick Measures are wizard driven DAX </a:t>
            </a:r>
            <a:r>
              <a:rPr lang="en-US" sz="2800" b="1" dirty="0">
                <a:latin typeface="+mn-lt"/>
              </a:rPr>
              <a:t>calculations</a:t>
            </a:r>
          </a:p>
        </p:txBody>
      </p:sp>
      <p:sp>
        <p:nvSpPr>
          <p:cNvPr id="9" name="Rectangle 8">
            <a:extLst>
              <a:ext uri="{FF2B5EF4-FFF2-40B4-BE49-F238E27FC236}">
                <a16:creationId xmlns:a16="http://schemas.microsoft.com/office/drawing/2014/main" id="{962B9DA6-E5F3-4A2A-8DAC-62846F6C6165}"/>
              </a:ext>
            </a:extLst>
          </p:cNvPr>
          <p:cNvSpPr/>
          <p:nvPr/>
        </p:nvSpPr>
        <p:spPr>
          <a:xfrm>
            <a:off x="355622" y="2250231"/>
            <a:ext cx="11099599" cy="2215991"/>
          </a:xfrm>
          <a:prstGeom prst="rect">
            <a:avLst/>
          </a:prstGeom>
        </p:spPr>
        <p:txBody>
          <a:bodyPr wrap="square">
            <a:spAutoFit/>
          </a:bodyPr>
          <a:lstStyle/>
          <a:p>
            <a:pPr>
              <a:lnSpc>
                <a:spcPct val="90000"/>
              </a:lnSpc>
              <a:spcAft>
                <a:spcPts val="600"/>
              </a:spcAft>
            </a:pPr>
            <a:endParaRPr lang="en-US" sz="2400" b="1" dirty="0">
              <a:gradFill>
                <a:gsLst>
                  <a:gs pos="2917">
                    <a:schemeClr val="tx1"/>
                  </a:gs>
                  <a:gs pos="30000">
                    <a:schemeClr val="tx1"/>
                  </a:gs>
                </a:gsLst>
                <a:lin ang="5400000" scaled="0"/>
              </a:gradFill>
            </a:endParaRPr>
          </a:p>
          <a:p>
            <a:pPr marL="285750" indent="-285750">
              <a:lnSpc>
                <a:spcPct val="90000"/>
              </a:lnSpc>
              <a:buFont typeface="Arial" panose="020B0604020202020204" pitchFamily="34" charset="0"/>
              <a:buChar char="•"/>
            </a:pPr>
            <a:r>
              <a:rPr lang="en-US" sz="2400" dirty="0" err="1">
                <a:gradFill>
                  <a:gsLst>
                    <a:gs pos="2917">
                      <a:schemeClr val="tx1"/>
                    </a:gs>
                    <a:gs pos="30000">
                      <a:schemeClr val="tx1"/>
                    </a:gs>
                  </a:gsLst>
                  <a:lin ang="5400000" scaled="0"/>
                </a:gradFill>
              </a:rPr>
              <a:t>Right+Click</a:t>
            </a:r>
            <a:r>
              <a:rPr lang="en-US" sz="2400" dirty="0">
                <a:gradFill>
                  <a:gsLst>
                    <a:gs pos="2917">
                      <a:schemeClr val="tx1"/>
                    </a:gs>
                    <a:gs pos="30000">
                      <a:schemeClr val="tx1"/>
                    </a:gs>
                  </a:gsLst>
                  <a:lin ang="5400000" scaled="0"/>
                </a:gradFill>
              </a:rPr>
              <a:t> a table and select </a:t>
            </a:r>
            <a:r>
              <a:rPr lang="en-US" sz="2400" b="1" dirty="0">
                <a:solidFill>
                  <a:srgbClr val="505050"/>
                </a:solidFill>
              </a:rPr>
              <a:t>Quick Measures</a:t>
            </a:r>
          </a:p>
          <a:p>
            <a:pPr marL="742950" lvl="1" indent="-285750">
              <a:lnSpc>
                <a:spcPct val="90000"/>
              </a:lnSpc>
              <a:spcBef>
                <a:spcPts val="1800"/>
              </a:spcBef>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calculation type and fill-in parameters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is generated automatically </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Great way to learn DAX</a:t>
            </a:r>
          </a:p>
        </p:txBody>
      </p:sp>
      <p:pic>
        <p:nvPicPr>
          <p:cNvPr id="10" name="Picture 9">
            <a:extLst>
              <a:ext uri="{FF2B5EF4-FFF2-40B4-BE49-F238E27FC236}">
                <a16:creationId xmlns:a16="http://schemas.microsoft.com/office/drawing/2014/main" id="{64055F83-9611-4B1F-A7DA-414E92D3598C}"/>
              </a:ext>
            </a:extLst>
          </p:cNvPr>
          <p:cNvPicPr>
            <a:picLocks noChangeAspect="1"/>
          </p:cNvPicPr>
          <p:nvPr/>
        </p:nvPicPr>
        <p:blipFill>
          <a:blip r:embed="rId3"/>
          <a:stretch>
            <a:fillRect/>
          </a:stretch>
        </p:blipFill>
        <p:spPr>
          <a:xfrm>
            <a:off x="9063071" y="1913537"/>
            <a:ext cx="2626499" cy="2830957"/>
          </a:xfrm>
          <a:prstGeom prst="rect">
            <a:avLst/>
          </a:prstGeom>
          <a:ln>
            <a:solidFill>
              <a:schemeClr val="tx1"/>
            </a:solidFill>
          </a:ln>
        </p:spPr>
      </p:pic>
      <p:pic>
        <p:nvPicPr>
          <p:cNvPr id="11" name="Picture 10">
            <a:extLst>
              <a:ext uri="{FF2B5EF4-FFF2-40B4-BE49-F238E27FC236}">
                <a16:creationId xmlns:a16="http://schemas.microsoft.com/office/drawing/2014/main" id="{A46143C7-74E8-40F9-A4F5-5E8DFCB1EB56}"/>
              </a:ext>
            </a:extLst>
          </p:cNvPr>
          <p:cNvPicPr>
            <a:picLocks noChangeAspect="1"/>
          </p:cNvPicPr>
          <p:nvPr/>
        </p:nvPicPr>
        <p:blipFill>
          <a:blip r:embed="rId4"/>
          <a:stretch>
            <a:fillRect/>
          </a:stretch>
        </p:blipFill>
        <p:spPr>
          <a:xfrm>
            <a:off x="1008926" y="4563014"/>
            <a:ext cx="5526813" cy="997499"/>
          </a:xfrm>
          <a:prstGeom prst="rect">
            <a:avLst/>
          </a:prstGeom>
          <a:ln>
            <a:solidFill>
              <a:schemeClr val="tx1">
                <a:lumMod val="65000"/>
                <a:lumOff val="35000"/>
              </a:schemeClr>
            </a:solidFill>
          </a:ln>
        </p:spPr>
      </p:pic>
      <p:pic>
        <p:nvPicPr>
          <p:cNvPr id="12" name="Picture 11">
            <a:extLst>
              <a:ext uri="{FF2B5EF4-FFF2-40B4-BE49-F238E27FC236}">
                <a16:creationId xmlns:a16="http://schemas.microsoft.com/office/drawing/2014/main" id="{364D17B1-30C0-4DD0-A2A4-34C9CEB1B817}"/>
              </a:ext>
            </a:extLst>
          </p:cNvPr>
          <p:cNvPicPr>
            <a:picLocks noChangeAspect="1"/>
          </p:cNvPicPr>
          <p:nvPr/>
        </p:nvPicPr>
        <p:blipFill>
          <a:blip r:embed="rId5"/>
          <a:stretch>
            <a:fillRect/>
          </a:stretch>
        </p:blipFill>
        <p:spPr>
          <a:xfrm>
            <a:off x="6686788" y="4281610"/>
            <a:ext cx="2225233" cy="1356478"/>
          </a:xfrm>
          <a:prstGeom prst="rect">
            <a:avLst/>
          </a:prstGeom>
          <a:ln>
            <a:solidFill>
              <a:schemeClr val="tx1">
                <a:lumMod val="65000"/>
                <a:lumOff val="35000"/>
              </a:schemeClr>
            </a:solidFill>
          </a:ln>
        </p:spPr>
      </p:pic>
      <p:sp>
        <p:nvSpPr>
          <p:cNvPr id="13" name="TextBox 12">
            <a:extLst>
              <a:ext uri="{FF2B5EF4-FFF2-40B4-BE49-F238E27FC236}">
                <a16:creationId xmlns:a16="http://schemas.microsoft.com/office/drawing/2014/main" id="{8359A936-88BA-41DC-A6A4-5859279DB9AC}"/>
              </a:ext>
            </a:extLst>
          </p:cNvPr>
          <p:cNvSpPr txBox="1"/>
          <p:nvPr/>
        </p:nvSpPr>
        <p:spPr>
          <a:xfrm>
            <a:off x="161544" y="5932161"/>
            <a:ext cx="12030456" cy="435951"/>
          </a:xfrm>
          <a:prstGeom prst="rect">
            <a:avLst/>
          </a:prstGeom>
          <a:noFill/>
        </p:spPr>
        <p:txBody>
          <a:bodyPr wrap="squar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See Quick Measure gallery: </a:t>
            </a:r>
            <a:r>
              <a:rPr lang="en-US" sz="1400" u="sng" dirty="0">
                <a:solidFill>
                  <a:schemeClr val="accent1"/>
                </a:solidFill>
              </a:rPr>
              <a:t>https://community.powerbi.com/t5/Quick-Measures-Gallery/bd-p/QuickMeasuresGallery</a:t>
            </a:r>
          </a:p>
        </p:txBody>
      </p:sp>
      <p:sp>
        <p:nvSpPr>
          <p:cNvPr id="2" name="TextBox 1">
            <a:extLst>
              <a:ext uri="{FF2B5EF4-FFF2-40B4-BE49-F238E27FC236}">
                <a16:creationId xmlns:a16="http://schemas.microsoft.com/office/drawing/2014/main" id="{386E0298-1629-4C6B-ACCE-A5235418E24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317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Measures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6D35C374-F52D-4E03-8111-EC1E560276FB}"/>
              </a:ext>
            </a:extLst>
          </p:cNvPr>
          <p:cNvSpPr>
            <a:spLocks noGrp="1"/>
          </p:cNvSpPr>
          <p:nvPr>
            <p:ph type="title"/>
          </p:nvPr>
        </p:nvSpPr>
        <p:spPr>
          <a:xfrm>
            <a:off x="165023" y="1774099"/>
            <a:ext cx="11655840" cy="524527"/>
          </a:xfrm>
        </p:spPr>
        <p:txBody>
          <a:bodyPr vert="horz" wrap="square" lIns="146304" tIns="91440" rIns="146304" bIns="91440" rtlCol="0" anchor="t">
            <a:noAutofit/>
          </a:bodyPr>
          <a:lstStyle/>
          <a:p>
            <a:r>
              <a:rPr lang="en-US" sz="2800" b="1" dirty="0">
                <a:solidFill>
                  <a:srgbClr val="505050"/>
                </a:solidFill>
                <a:latin typeface="+mn-lt"/>
              </a:rPr>
              <a:t>What is a Measure?</a:t>
            </a:r>
          </a:p>
        </p:txBody>
      </p:sp>
      <p:sp>
        <p:nvSpPr>
          <p:cNvPr id="9" name="Rectangle 8">
            <a:extLst>
              <a:ext uri="{FF2B5EF4-FFF2-40B4-BE49-F238E27FC236}">
                <a16:creationId xmlns:a16="http://schemas.microsoft.com/office/drawing/2014/main" id="{41E5E832-06B7-4F33-AC0A-3644044AC83F}"/>
              </a:ext>
            </a:extLst>
          </p:cNvPr>
          <p:cNvSpPr/>
          <p:nvPr/>
        </p:nvSpPr>
        <p:spPr>
          <a:xfrm>
            <a:off x="750025" y="4607073"/>
            <a:ext cx="7474208" cy="1652760"/>
          </a:xfrm>
          <a:prstGeom prst="rect">
            <a:avLst/>
          </a:prstGeom>
        </p:spPr>
        <p:txBody>
          <a:bodyPr wrap="square">
            <a:spAutoFit/>
          </a:bodyPr>
          <a:lstStyle/>
          <a:p>
            <a:pPr>
              <a:lnSpc>
                <a:spcPct val="90000"/>
              </a:lnSpc>
              <a:spcAft>
                <a:spcPts val="600"/>
              </a:spcAft>
            </a:pPr>
            <a:r>
              <a:rPr lang="en-US" sz="2400" b="1" dirty="0">
                <a:solidFill>
                  <a:srgbClr val="00B0F0"/>
                </a:solidFill>
              </a:rPr>
              <a:t>[Total Sales]=SUM(Sales[Sales Amount])</a:t>
            </a:r>
            <a:endParaRPr lang="en-US" sz="24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Measures are created using DAX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Place your Measures on a Fact table for best results</a:t>
            </a:r>
          </a:p>
        </p:txBody>
      </p:sp>
      <p:sp>
        <p:nvSpPr>
          <p:cNvPr id="10" name="Rectangle 9">
            <a:extLst>
              <a:ext uri="{FF2B5EF4-FFF2-40B4-BE49-F238E27FC236}">
                <a16:creationId xmlns:a16="http://schemas.microsoft.com/office/drawing/2014/main" id="{D2AB62E8-6B42-439D-8113-A59ABD67C130}"/>
              </a:ext>
            </a:extLst>
          </p:cNvPr>
          <p:cNvSpPr/>
          <p:nvPr/>
        </p:nvSpPr>
        <p:spPr>
          <a:xfrm>
            <a:off x="165023" y="6307685"/>
            <a:ext cx="11860793" cy="341632"/>
          </a:xfrm>
          <a:prstGeom prst="rect">
            <a:avLst/>
          </a:prstGeom>
          <a:solidFill>
            <a:schemeClr val="bg1"/>
          </a:solidFill>
        </p:spPr>
        <p:txBody>
          <a:bodyPr wrap="square">
            <a:spAutoFit/>
          </a:bodyPr>
          <a:lstStyle/>
          <a:p>
            <a:pPr>
              <a:lnSpc>
                <a:spcPct val="90000"/>
              </a:lnSpc>
              <a:spcAft>
                <a:spcPts val="600"/>
              </a:spcAft>
            </a:pPr>
            <a:r>
              <a:rPr lang="en-US" b="1" dirty="0">
                <a:solidFill>
                  <a:srgbClr val="505050"/>
                </a:solidFill>
              </a:rPr>
              <a:t>Pro Tip</a:t>
            </a:r>
            <a:r>
              <a:rPr lang="en-US" b="1" dirty="0">
                <a:gradFill>
                  <a:gsLst>
                    <a:gs pos="2917">
                      <a:schemeClr val="tx1"/>
                    </a:gs>
                    <a:gs pos="30000">
                      <a:schemeClr val="tx1"/>
                    </a:gs>
                  </a:gsLst>
                  <a:lin ang="5400000" scaled="0"/>
                </a:gradFill>
              </a:rPr>
              <a:t>:</a:t>
            </a:r>
            <a:r>
              <a:rPr lang="en-US" dirty="0">
                <a:gradFill>
                  <a:gsLst>
                    <a:gs pos="2917">
                      <a:schemeClr val="tx1"/>
                    </a:gs>
                    <a:gs pos="30000">
                      <a:schemeClr val="tx1"/>
                    </a:gs>
                  </a:gsLst>
                  <a:lin ang="5400000" scaled="0"/>
                </a:gradFill>
              </a:rPr>
              <a:t> When referring to a measure in other calculations, refer to it without a Table name: </a:t>
            </a:r>
            <a:r>
              <a:rPr lang="en-US" b="1" dirty="0">
                <a:gradFill>
                  <a:gsLst>
                    <a:gs pos="2917">
                      <a:schemeClr val="tx1"/>
                    </a:gs>
                    <a:gs pos="30000">
                      <a:schemeClr val="tx1"/>
                    </a:gs>
                  </a:gsLst>
                  <a:lin ang="5400000" scaled="0"/>
                </a:gradFill>
              </a:rPr>
              <a:t>[</a:t>
            </a:r>
            <a:r>
              <a:rPr lang="en-US" b="1" dirty="0">
                <a:solidFill>
                  <a:srgbClr val="505050"/>
                </a:solidFill>
              </a:rPr>
              <a:t>MeasureName</a:t>
            </a:r>
            <a:r>
              <a:rPr lang="en-US" b="1" dirty="0">
                <a:gradFill>
                  <a:gsLst>
                    <a:gs pos="2917">
                      <a:schemeClr val="tx1"/>
                    </a:gs>
                    <a:gs pos="30000">
                      <a:schemeClr val="tx1"/>
                    </a:gs>
                  </a:gsLst>
                  <a:lin ang="5400000" scaled="0"/>
                </a:gradFill>
              </a:rPr>
              <a:t>]</a:t>
            </a:r>
          </a:p>
        </p:txBody>
      </p:sp>
      <p:pic>
        <p:nvPicPr>
          <p:cNvPr id="11" name="Picture 10">
            <a:extLst>
              <a:ext uri="{FF2B5EF4-FFF2-40B4-BE49-F238E27FC236}">
                <a16:creationId xmlns:a16="http://schemas.microsoft.com/office/drawing/2014/main" id="{31FDD965-8A74-4481-AF90-A2893AFB9511}"/>
              </a:ext>
            </a:extLst>
          </p:cNvPr>
          <p:cNvPicPr>
            <a:picLocks noChangeAspect="1"/>
          </p:cNvPicPr>
          <p:nvPr/>
        </p:nvPicPr>
        <p:blipFill>
          <a:blip r:embed="rId3"/>
          <a:stretch>
            <a:fillRect/>
          </a:stretch>
        </p:blipFill>
        <p:spPr>
          <a:xfrm>
            <a:off x="2017986" y="2308405"/>
            <a:ext cx="5450552" cy="2250816"/>
          </a:xfrm>
          <a:prstGeom prst="rect">
            <a:avLst/>
          </a:prstGeom>
        </p:spPr>
      </p:pic>
      <p:sp>
        <p:nvSpPr>
          <p:cNvPr id="2" name="TextBox 1">
            <a:extLst>
              <a:ext uri="{FF2B5EF4-FFF2-40B4-BE49-F238E27FC236}">
                <a16:creationId xmlns:a16="http://schemas.microsoft.com/office/drawing/2014/main" id="{2766B5EE-143B-4FF0-96C4-14B51AA92B19}"/>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9459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Measures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0FA06F8A-65C4-4EA2-91B8-8255AC780713}"/>
              </a:ext>
            </a:extLst>
          </p:cNvPr>
          <p:cNvSpPr>
            <a:spLocks noGrp="1"/>
          </p:cNvSpPr>
          <p:nvPr>
            <p:ph type="title"/>
          </p:nvPr>
        </p:nvSpPr>
        <p:spPr>
          <a:xfrm>
            <a:off x="63195" y="1821199"/>
            <a:ext cx="11655840" cy="524527"/>
          </a:xfrm>
        </p:spPr>
        <p:txBody>
          <a:bodyPr vert="horz" wrap="square" lIns="146304" tIns="91440" rIns="146304" bIns="91440" rtlCol="0" anchor="t">
            <a:noAutofit/>
          </a:bodyPr>
          <a:lstStyle/>
          <a:p>
            <a:r>
              <a:rPr lang="en-US" sz="2800" b="1" dirty="0">
                <a:solidFill>
                  <a:srgbClr val="505050"/>
                </a:solidFill>
                <a:latin typeface="+mn-lt"/>
              </a:rPr>
              <a:t>Measure, Use Case 1: Using One Measure in Another</a:t>
            </a:r>
          </a:p>
        </p:txBody>
      </p:sp>
      <p:sp>
        <p:nvSpPr>
          <p:cNvPr id="9" name="Rectangle 8">
            <a:extLst>
              <a:ext uri="{FF2B5EF4-FFF2-40B4-BE49-F238E27FC236}">
                <a16:creationId xmlns:a16="http://schemas.microsoft.com/office/drawing/2014/main" id="{CA5D1E61-3890-4204-8887-481F4D567A7A}"/>
              </a:ext>
            </a:extLst>
          </p:cNvPr>
          <p:cNvSpPr/>
          <p:nvPr/>
        </p:nvSpPr>
        <p:spPr>
          <a:xfrm>
            <a:off x="749510" y="2406552"/>
            <a:ext cx="11331485" cy="4108817"/>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Instead of writing this: </a:t>
            </a:r>
          </a:p>
          <a:p>
            <a:pPr>
              <a:lnSpc>
                <a:spcPct val="90000"/>
              </a:lnSpc>
              <a:spcAft>
                <a:spcPts val="600"/>
              </a:spcAft>
            </a:pPr>
            <a:endParaRPr lang="en-US" sz="2400" b="1" dirty="0">
              <a:gradFill>
                <a:gsLst>
                  <a:gs pos="2917">
                    <a:schemeClr val="tx1"/>
                  </a:gs>
                  <a:gs pos="30000">
                    <a:schemeClr val="tx1"/>
                  </a:gs>
                </a:gsLst>
                <a:lin ang="5400000" scaled="0"/>
              </a:gradFill>
            </a:endParaRPr>
          </a:p>
          <a:p>
            <a:pPr>
              <a:lnSpc>
                <a:spcPct val="90000"/>
              </a:lnSpc>
              <a:spcAft>
                <a:spcPts val="600"/>
              </a:spcAft>
            </a:pPr>
            <a:r>
              <a:rPr lang="en-US" sz="2400" b="1" dirty="0">
                <a:solidFill>
                  <a:srgbClr val="00B0F0"/>
                </a:solidFill>
              </a:rPr>
              <a:t>	[Profit] = SUM(Sales[Sales Amount])-SUM(Sales[COGS])</a:t>
            </a:r>
          </a:p>
          <a:p>
            <a:pPr>
              <a:lnSpc>
                <a:spcPct val="90000"/>
              </a:lnSpc>
              <a:spcAft>
                <a:spcPts val="600"/>
              </a:spcAft>
            </a:pPr>
            <a:endParaRPr lang="en-US" sz="2400" b="1" dirty="0">
              <a:solidFill>
                <a:srgbClr val="00B0F0"/>
              </a:solidFill>
            </a:endParaRPr>
          </a:p>
          <a:p>
            <a:pPr>
              <a:lnSpc>
                <a:spcPct val="90000"/>
              </a:lnSpc>
              <a:spcAft>
                <a:spcPts val="600"/>
              </a:spcAft>
            </a:pPr>
            <a:r>
              <a:rPr lang="en-US" sz="2400" dirty="0">
                <a:gradFill>
                  <a:gsLst>
                    <a:gs pos="2917">
                      <a:schemeClr val="tx1"/>
                    </a:gs>
                    <a:gs pos="30000">
                      <a:schemeClr val="tx1"/>
                    </a:gs>
                  </a:gsLst>
                  <a:lin ang="5400000" scaled="0"/>
                </a:gradFill>
              </a:rPr>
              <a:t>Write this:</a:t>
            </a:r>
          </a:p>
          <a:p>
            <a:pPr>
              <a:lnSpc>
                <a:spcPct val="90000"/>
              </a:lnSpc>
              <a:spcAft>
                <a:spcPts val="600"/>
              </a:spcAft>
            </a:pPr>
            <a:endParaRPr lang="en-US" sz="2400" b="1" dirty="0">
              <a:solidFill>
                <a:srgbClr val="00B0F0"/>
              </a:solidFill>
            </a:endParaRPr>
          </a:p>
          <a:p>
            <a:pPr>
              <a:lnSpc>
                <a:spcPct val="90000"/>
              </a:lnSpc>
              <a:spcAft>
                <a:spcPts val="600"/>
              </a:spcAft>
            </a:pPr>
            <a:r>
              <a:rPr lang="en-US" sz="2400" b="1" dirty="0">
                <a:solidFill>
                  <a:srgbClr val="00B0F0"/>
                </a:solidFill>
              </a:rPr>
              <a:t>	[Profit] = [Total Sales]- [Total COGS]</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measures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
        <p:nvSpPr>
          <p:cNvPr id="2" name="TextBox 1">
            <a:extLst>
              <a:ext uri="{FF2B5EF4-FFF2-40B4-BE49-F238E27FC236}">
                <a16:creationId xmlns:a16="http://schemas.microsoft.com/office/drawing/2014/main" id="{C5B216A9-CC1E-4BF4-979E-AAFE2B294B1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5301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Measures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9" name="Title 1">
            <a:extLst>
              <a:ext uri="{FF2B5EF4-FFF2-40B4-BE49-F238E27FC236}">
                <a16:creationId xmlns:a16="http://schemas.microsoft.com/office/drawing/2014/main" id="{99E889C1-4343-4001-AF78-7100A00C6C81}"/>
              </a:ext>
            </a:extLst>
          </p:cNvPr>
          <p:cNvSpPr>
            <a:spLocks noGrp="1"/>
          </p:cNvSpPr>
          <p:nvPr>
            <p:ph type="title"/>
          </p:nvPr>
        </p:nvSpPr>
        <p:spPr>
          <a:xfrm>
            <a:off x="268080" y="2132103"/>
            <a:ext cx="11655840" cy="524527"/>
          </a:xfrm>
        </p:spPr>
        <p:txBody>
          <a:bodyPr vert="horz" wrap="square" lIns="146304" tIns="91440" rIns="146304" bIns="91440" rtlCol="0" anchor="t">
            <a:noAutofit/>
          </a:bodyPr>
          <a:lstStyle/>
          <a:p>
            <a:r>
              <a:rPr lang="en-US" sz="2800" b="1" dirty="0">
                <a:solidFill>
                  <a:srgbClr val="505050"/>
                </a:solidFill>
                <a:latin typeface="+mn-lt"/>
              </a:rPr>
              <a:t>Measure, Use Case 2: More Complex Calculations</a:t>
            </a:r>
          </a:p>
        </p:txBody>
      </p:sp>
      <p:sp>
        <p:nvSpPr>
          <p:cNvPr id="10" name="Rectangle 9">
            <a:extLst>
              <a:ext uri="{FF2B5EF4-FFF2-40B4-BE49-F238E27FC236}">
                <a16:creationId xmlns:a16="http://schemas.microsoft.com/office/drawing/2014/main" id="{9A8EDC06-40EA-43A5-A12F-5C1AC31F57B9}"/>
              </a:ext>
            </a:extLst>
          </p:cNvPr>
          <p:cNvSpPr/>
          <p:nvPr/>
        </p:nvSpPr>
        <p:spPr>
          <a:xfrm>
            <a:off x="1204035" y="3159835"/>
            <a:ext cx="621138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[Profit] / [Total Sales]</a:t>
            </a:r>
          </a:p>
        </p:txBody>
      </p:sp>
      <p:sp>
        <p:nvSpPr>
          <p:cNvPr id="11" name="Rectangle 10">
            <a:extLst>
              <a:ext uri="{FF2B5EF4-FFF2-40B4-BE49-F238E27FC236}">
                <a16:creationId xmlns:a16="http://schemas.microsoft.com/office/drawing/2014/main" id="{6A46919B-697E-4687-9477-91D7FA1DAF31}"/>
              </a:ext>
            </a:extLst>
          </p:cNvPr>
          <p:cNvSpPr/>
          <p:nvPr/>
        </p:nvSpPr>
        <p:spPr>
          <a:xfrm>
            <a:off x="355620" y="3857779"/>
            <a:ext cx="11568299" cy="116647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Ratios are calculations that cannot be created using a Calculated Column or Default Summarization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DAX </a:t>
            </a:r>
            <a:r>
              <a:rPr lang="en-US" sz="2400" b="1" dirty="0">
                <a:solidFill>
                  <a:srgbClr val="505050"/>
                </a:solidFill>
              </a:rPr>
              <a:t>DIVIDE</a:t>
            </a:r>
            <a:r>
              <a:rPr lang="en-US" sz="2400" dirty="0">
                <a:gradFill>
                  <a:gsLst>
                    <a:gs pos="2917">
                      <a:schemeClr val="tx1"/>
                    </a:gs>
                    <a:gs pos="30000">
                      <a:schemeClr val="tx1"/>
                    </a:gs>
                  </a:gsLst>
                  <a:lin ang="5400000" scaled="0"/>
                </a:gradFill>
              </a:rPr>
              <a:t> for built in error handling</a:t>
            </a:r>
          </a:p>
        </p:txBody>
      </p:sp>
      <p:sp>
        <p:nvSpPr>
          <p:cNvPr id="12" name="Rectangle 11">
            <a:extLst>
              <a:ext uri="{FF2B5EF4-FFF2-40B4-BE49-F238E27FC236}">
                <a16:creationId xmlns:a16="http://schemas.microsoft.com/office/drawing/2014/main" id="{AC8B3F27-62C8-47D4-B992-EFBA265A0260}"/>
              </a:ext>
            </a:extLst>
          </p:cNvPr>
          <p:cNvSpPr/>
          <p:nvPr/>
        </p:nvSpPr>
        <p:spPr>
          <a:xfrm>
            <a:off x="1204035" y="5374408"/>
            <a:ext cx="770057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DIVIDE([Profit] , [Total Sales])</a:t>
            </a:r>
          </a:p>
        </p:txBody>
      </p:sp>
      <p:sp>
        <p:nvSpPr>
          <p:cNvPr id="2" name="TextBox 1">
            <a:extLst>
              <a:ext uri="{FF2B5EF4-FFF2-40B4-BE49-F238E27FC236}">
                <a16:creationId xmlns:a16="http://schemas.microsoft.com/office/drawing/2014/main" id="{05E3D73B-49D9-43CE-B778-AC425ED8B66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374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Measures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0CCC36A1-5158-41D2-80FA-040EC1860EF2}"/>
              </a:ext>
            </a:extLst>
          </p:cNvPr>
          <p:cNvSpPr>
            <a:spLocks noGrp="1"/>
          </p:cNvSpPr>
          <p:nvPr>
            <p:ph type="title"/>
          </p:nvPr>
        </p:nvSpPr>
        <p:spPr>
          <a:xfrm>
            <a:off x="0" y="1733264"/>
            <a:ext cx="11655840" cy="524527"/>
          </a:xfrm>
        </p:spPr>
        <p:txBody>
          <a:bodyPr vert="horz" wrap="square" lIns="146304" tIns="91440" rIns="146304" bIns="91440" rtlCol="0" anchor="t">
            <a:noAutofit/>
          </a:bodyPr>
          <a:lstStyle/>
          <a:p>
            <a:r>
              <a:rPr lang="en-US" sz="2800" b="1" dirty="0">
                <a:solidFill>
                  <a:srgbClr val="505050"/>
                </a:solidFill>
                <a:latin typeface="+mn-lt"/>
              </a:rPr>
              <a:t>Measure, Use Case 3: More Complex Calculations Using Variables</a:t>
            </a:r>
          </a:p>
        </p:txBody>
      </p:sp>
      <p:sp>
        <p:nvSpPr>
          <p:cNvPr id="9" name="Rectangle 8">
            <a:extLst>
              <a:ext uri="{FF2B5EF4-FFF2-40B4-BE49-F238E27FC236}">
                <a16:creationId xmlns:a16="http://schemas.microsoft.com/office/drawing/2014/main" id="{A83AC3C0-2B38-4882-9F01-41CF6674B1F9}"/>
              </a:ext>
            </a:extLst>
          </p:cNvPr>
          <p:cNvSpPr/>
          <p:nvPr/>
        </p:nvSpPr>
        <p:spPr>
          <a:xfrm>
            <a:off x="1381804" y="2257791"/>
            <a:ext cx="9133334" cy="3622530"/>
          </a:xfrm>
          <a:prstGeom prst="rect">
            <a:avLst/>
          </a:prstGeom>
        </p:spPr>
        <p:txBody>
          <a:bodyPr wrap="square">
            <a:spAutoFit/>
          </a:bodyPr>
          <a:lstStyle/>
          <a:p>
            <a:pPr>
              <a:lnSpc>
                <a:spcPct val="90000"/>
              </a:lnSpc>
              <a:spcAft>
                <a:spcPts val="600"/>
              </a:spcAft>
            </a:pPr>
            <a:r>
              <a:rPr lang="en-US" sz="2400" b="1" dirty="0" err="1">
                <a:solidFill>
                  <a:srgbClr val="00B0F0"/>
                </a:solidFill>
              </a:rPr>
              <a:t>MobileSalesLastYear</a:t>
            </a:r>
            <a:r>
              <a:rPr lang="en-US" sz="2400" b="1" dirty="0">
                <a:solidFill>
                  <a:srgbClr val="00B0F0"/>
                </a:solidFill>
              </a:rPr>
              <a:t> = </a:t>
            </a:r>
          </a:p>
          <a:p>
            <a:pPr>
              <a:lnSpc>
                <a:spcPct val="90000"/>
              </a:lnSpc>
              <a:spcAft>
                <a:spcPts val="600"/>
              </a:spcAft>
            </a:pPr>
            <a:r>
              <a:rPr lang="en-US" sz="2400" b="1" dirty="0">
                <a:solidFill>
                  <a:srgbClr val="00B0F0"/>
                </a:solidFill>
              </a:rPr>
              <a:t>    VAR </a:t>
            </a:r>
            <a:r>
              <a:rPr lang="en-US" sz="2400" b="1" dirty="0" err="1">
                <a:solidFill>
                  <a:srgbClr val="00B0F0"/>
                </a:solidFill>
              </a:rPr>
              <a:t>MobileProducts</a:t>
            </a:r>
            <a:r>
              <a:rPr lang="en-US" sz="2400" b="1" dirty="0">
                <a:solidFill>
                  <a:srgbClr val="00B0F0"/>
                </a:solidFill>
              </a:rPr>
              <a:t> = FILTER(</a:t>
            </a:r>
          </a:p>
          <a:p>
            <a:pPr>
              <a:lnSpc>
                <a:spcPct val="90000"/>
              </a:lnSpc>
              <a:spcAft>
                <a:spcPts val="600"/>
              </a:spcAft>
            </a:pPr>
            <a:r>
              <a:rPr lang="en-US" sz="2400" b="1" dirty="0">
                <a:solidFill>
                  <a:srgbClr val="00B0F0"/>
                </a:solidFill>
              </a:rPr>
              <a:t>                               ALL('</a:t>
            </a:r>
            <a:r>
              <a:rPr lang="en-US" sz="2400" b="1" dirty="0" err="1">
                <a:solidFill>
                  <a:srgbClr val="00B0F0"/>
                </a:solidFill>
              </a:rPr>
              <a:t>CampaignDim</a:t>
            </a:r>
            <a:r>
              <a:rPr lang="en-US" sz="2400" b="1" dirty="0">
                <a:solidFill>
                  <a:srgbClr val="00B0F0"/>
                </a:solidFill>
              </a:rPr>
              <a:t>'[Device]),</a:t>
            </a:r>
          </a:p>
          <a:p>
            <a:pPr>
              <a:lnSpc>
                <a:spcPct val="90000"/>
              </a:lnSpc>
              <a:spcAft>
                <a:spcPts val="600"/>
              </a:spcAft>
            </a:pPr>
            <a:r>
              <a:rPr lang="en-US" sz="2400" b="1" dirty="0">
                <a:solidFill>
                  <a:srgbClr val="00B0F0"/>
                </a:solidFill>
              </a:rPr>
              <a:t>                               </a:t>
            </a:r>
            <a:r>
              <a:rPr lang="en-US" sz="2400" b="1" dirty="0" err="1">
                <a:solidFill>
                  <a:srgbClr val="00B0F0"/>
                </a:solidFill>
              </a:rPr>
              <a:t>CampaignDim</a:t>
            </a:r>
            <a:r>
              <a:rPr lang="en-US" sz="2400" b="1" dirty="0">
                <a:solidFill>
                  <a:srgbClr val="00B0F0"/>
                </a:solidFill>
              </a:rPr>
              <a:t>[Device]="Mobile"</a:t>
            </a:r>
          </a:p>
          <a:p>
            <a:pPr>
              <a:lnSpc>
                <a:spcPct val="90000"/>
              </a:lnSpc>
              <a:spcAft>
                <a:spcPts val="600"/>
              </a:spcAft>
            </a:pPr>
            <a:r>
              <a:rPr lang="en-US" sz="2400" b="1" dirty="0">
                <a:solidFill>
                  <a:srgbClr val="00B0F0"/>
                </a:solidFill>
              </a:rPr>
              <a:t>                        )</a:t>
            </a:r>
          </a:p>
          <a:p>
            <a:pPr>
              <a:lnSpc>
                <a:spcPct val="90000"/>
              </a:lnSpc>
              <a:spcAft>
                <a:spcPts val="600"/>
              </a:spcAft>
            </a:pPr>
            <a:r>
              <a:rPr lang="en-US" sz="2400" b="1" dirty="0">
                <a:solidFill>
                  <a:srgbClr val="00B0F0"/>
                </a:solidFill>
              </a:rPr>
              <a:t>    VAR </a:t>
            </a:r>
            <a:r>
              <a:rPr lang="en-US" sz="2400" b="1" dirty="0" err="1">
                <a:solidFill>
                  <a:srgbClr val="00B0F0"/>
                </a:solidFill>
              </a:rPr>
              <a:t>LastYear</a:t>
            </a:r>
            <a:r>
              <a:rPr lang="en-US" sz="2400" b="1" dirty="0">
                <a:solidFill>
                  <a:srgbClr val="00B0F0"/>
                </a:solidFill>
              </a:rPr>
              <a:t> = SAMEPERIODLASTYEAR('</a:t>
            </a:r>
            <a:r>
              <a:rPr lang="en-US" sz="2400" b="1" dirty="0" err="1">
                <a:solidFill>
                  <a:srgbClr val="00B0F0"/>
                </a:solidFill>
              </a:rPr>
              <a:t>DateDim</a:t>
            </a:r>
            <a:r>
              <a:rPr lang="en-US" sz="2400" b="1" dirty="0">
                <a:solidFill>
                  <a:srgbClr val="00B0F0"/>
                </a:solidFill>
              </a:rPr>
              <a:t>'[Date])</a:t>
            </a:r>
          </a:p>
          <a:p>
            <a:pPr>
              <a:lnSpc>
                <a:spcPct val="90000"/>
              </a:lnSpc>
              <a:spcAft>
                <a:spcPts val="600"/>
              </a:spcAft>
            </a:pPr>
            <a:r>
              <a:rPr lang="en-US" sz="2400" b="1" dirty="0">
                <a:solidFill>
                  <a:srgbClr val="00B0F0"/>
                </a:solidFill>
              </a:rPr>
              <a:t>    RETURN</a:t>
            </a:r>
          </a:p>
          <a:p>
            <a:pPr>
              <a:lnSpc>
                <a:spcPct val="90000"/>
              </a:lnSpc>
              <a:spcAft>
                <a:spcPts val="600"/>
              </a:spcAft>
            </a:pPr>
            <a:r>
              <a:rPr lang="en-US" sz="2400" b="1" dirty="0">
                <a:solidFill>
                  <a:srgbClr val="00B0F0"/>
                </a:solidFill>
              </a:rPr>
              <a:t>    CALCULATE(SUM(Sales[Sales Amount]),</a:t>
            </a:r>
            <a:r>
              <a:rPr lang="en-US" sz="2400" b="1" dirty="0" err="1">
                <a:solidFill>
                  <a:srgbClr val="00B0F0"/>
                </a:solidFill>
              </a:rPr>
              <a:t>MobileProducts,LastYear</a:t>
            </a:r>
            <a:r>
              <a:rPr lang="en-US" sz="2400" b="1" dirty="0">
                <a:solidFill>
                  <a:srgbClr val="00B0F0"/>
                </a:solidFill>
              </a:rPr>
              <a:t>) </a:t>
            </a:r>
          </a:p>
        </p:txBody>
      </p:sp>
      <p:sp>
        <p:nvSpPr>
          <p:cNvPr id="10" name="Rectangle 9">
            <a:extLst>
              <a:ext uri="{FF2B5EF4-FFF2-40B4-BE49-F238E27FC236}">
                <a16:creationId xmlns:a16="http://schemas.microsoft.com/office/drawing/2014/main" id="{9819B05E-BFD5-47F4-9CF4-3DCB83DA4BE0}"/>
              </a:ext>
            </a:extLst>
          </p:cNvPr>
          <p:cNvSpPr/>
          <p:nvPr/>
        </p:nvSpPr>
        <p:spPr>
          <a:xfrm>
            <a:off x="475867" y="5802946"/>
            <a:ext cx="5251887" cy="834074"/>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variables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
        <p:nvSpPr>
          <p:cNvPr id="2" name="TextBox 1">
            <a:extLst>
              <a:ext uri="{FF2B5EF4-FFF2-40B4-BE49-F238E27FC236}">
                <a16:creationId xmlns:a16="http://schemas.microsoft.com/office/drawing/2014/main" id="{F5938AC0-912E-4A6F-A24B-7D59DA77604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9746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Module 1</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Data Modeling Basics &amp; </a:t>
            </a:r>
            <a:r>
              <a:rPr lang="en-US" i="1" dirty="0"/>
              <a:t>Power BI Desktop </a:t>
            </a:r>
            <a:r>
              <a:rPr lang="en-US" dirty="0"/>
              <a:t>Internals</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418580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49771A4C-6808-4245-9623-804C69A4FA4F}"/>
              </a:ext>
            </a:extLst>
          </p:cNvPr>
          <p:cNvSpPr>
            <a:spLocks noGrp="1"/>
          </p:cNvSpPr>
          <p:nvPr>
            <p:ph type="title"/>
          </p:nvPr>
        </p:nvSpPr>
        <p:spPr>
          <a:xfrm>
            <a:off x="268080" y="1927629"/>
            <a:ext cx="11655840" cy="524527"/>
          </a:xfrm>
        </p:spPr>
        <p:txBody>
          <a:bodyPr vert="horz" wrap="square" lIns="146304" tIns="91440" rIns="146304" bIns="91440" rtlCol="0" anchor="t">
            <a:noAutofit/>
          </a:bodyPr>
          <a:lstStyle/>
          <a:p>
            <a:r>
              <a:rPr lang="en-US" sz="2800" b="1" dirty="0">
                <a:solidFill>
                  <a:srgbClr val="505050"/>
                </a:solidFill>
                <a:latin typeface="+mn-lt"/>
              </a:rPr>
              <a:t>When is a Measure Evaluated?</a:t>
            </a:r>
          </a:p>
        </p:txBody>
      </p:sp>
      <p:sp>
        <p:nvSpPr>
          <p:cNvPr id="9" name="Rectangle 8">
            <a:extLst>
              <a:ext uri="{FF2B5EF4-FFF2-40B4-BE49-F238E27FC236}">
                <a16:creationId xmlns:a16="http://schemas.microsoft.com/office/drawing/2014/main" id="{3C1C6458-7E60-481B-A392-3610C0F79357}"/>
              </a:ext>
            </a:extLst>
          </p:cNvPr>
          <p:cNvSpPr/>
          <p:nvPr/>
        </p:nvSpPr>
        <p:spPr bwMode="auto">
          <a:xfrm>
            <a:off x="520700" y="2851167"/>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10" name="TextBox 9">
            <a:extLst>
              <a:ext uri="{FF2B5EF4-FFF2-40B4-BE49-F238E27FC236}">
                <a16:creationId xmlns:a16="http://schemas.microsoft.com/office/drawing/2014/main" id="{46AF18E9-93BF-47C5-A8D0-C0DC858670AF}"/>
              </a:ext>
            </a:extLst>
          </p:cNvPr>
          <p:cNvSpPr txBox="1"/>
          <p:nvPr/>
        </p:nvSpPr>
        <p:spPr>
          <a:xfrm>
            <a:off x="520700" y="5170540"/>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1" name="Rectangle 10">
            <a:extLst>
              <a:ext uri="{FF2B5EF4-FFF2-40B4-BE49-F238E27FC236}">
                <a16:creationId xmlns:a16="http://schemas.microsoft.com/office/drawing/2014/main" id="{2C4C13D7-20FE-42EB-9E46-ED152CA34565}"/>
              </a:ext>
            </a:extLst>
          </p:cNvPr>
          <p:cNvSpPr/>
          <p:nvPr/>
        </p:nvSpPr>
        <p:spPr bwMode="auto">
          <a:xfrm>
            <a:off x="3486150" y="2851167"/>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a:extLst>
              <a:ext uri="{FF2B5EF4-FFF2-40B4-BE49-F238E27FC236}">
                <a16:creationId xmlns:a16="http://schemas.microsoft.com/office/drawing/2014/main" id="{ECDDF8BF-BE93-462E-8410-D5A36EAC6255}"/>
              </a:ext>
            </a:extLst>
          </p:cNvPr>
          <p:cNvSpPr txBox="1"/>
          <p:nvPr/>
        </p:nvSpPr>
        <p:spPr>
          <a:xfrm>
            <a:off x="6502689" y="5157841"/>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a:extLst>
              <a:ext uri="{FF2B5EF4-FFF2-40B4-BE49-F238E27FC236}">
                <a16:creationId xmlns:a16="http://schemas.microsoft.com/office/drawing/2014/main" id="{33E83EA0-2DF4-4CD3-8AFE-AF0C85278267}"/>
              </a:ext>
            </a:extLst>
          </p:cNvPr>
          <p:cNvSpPr/>
          <p:nvPr/>
        </p:nvSpPr>
        <p:spPr bwMode="auto">
          <a:xfrm>
            <a:off x="6451600" y="2851167"/>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a:extLst>
              <a:ext uri="{FF2B5EF4-FFF2-40B4-BE49-F238E27FC236}">
                <a16:creationId xmlns:a16="http://schemas.microsoft.com/office/drawing/2014/main" id="{110CFA2B-C712-4B30-A54B-38C02E5B4A47}"/>
              </a:ext>
            </a:extLst>
          </p:cNvPr>
          <p:cNvSpPr/>
          <p:nvPr/>
        </p:nvSpPr>
        <p:spPr bwMode="auto">
          <a:xfrm>
            <a:off x="9414165" y="2851167"/>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Building Phase</a:t>
            </a:r>
          </a:p>
        </p:txBody>
      </p:sp>
      <p:sp>
        <p:nvSpPr>
          <p:cNvPr id="15" name="TextBox 14">
            <a:extLst>
              <a:ext uri="{FF2B5EF4-FFF2-40B4-BE49-F238E27FC236}">
                <a16:creationId xmlns:a16="http://schemas.microsoft.com/office/drawing/2014/main" id="{39EA4555-17F5-4F7A-BF9E-E2165DC31C92}"/>
              </a:ext>
            </a:extLst>
          </p:cNvPr>
          <p:cNvSpPr txBox="1"/>
          <p:nvPr/>
        </p:nvSpPr>
        <p:spPr>
          <a:xfrm>
            <a:off x="3327835" y="5162565"/>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a:extLst>
              <a:ext uri="{FF2B5EF4-FFF2-40B4-BE49-F238E27FC236}">
                <a16:creationId xmlns:a16="http://schemas.microsoft.com/office/drawing/2014/main" id="{4268D4D7-E732-4F8D-81F6-60E5416ACA1D}"/>
              </a:ext>
            </a:extLst>
          </p:cNvPr>
          <p:cNvSpPr txBox="1"/>
          <p:nvPr/>
        </p:nvSpPr>
        <p:spPr>
          <a:xfrm>
            <a:off x="9391795" y="5137166"/>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17" name="Right Arrow 8">
            <a:extLst>
              <a:ext uri="{FF2B5EF4-FFF2-40B4-BE49-F238E27FC236}">
                <a16:creationId xmlns:a16="http://schemas.microsoft.com/office/drawing/2014/main" id="{BBB3A45A-CF82-4C62-A141-AAB16425A86B}"/>
              </a:ext>
            </a:extLst>
          </p:cNvPr>
          <p:cNvSpPr/>
          <p:nvPr/>
        </p:nvSpPr>
        <p:spPr bwMode="auto">
          <a:xfrm>
            <a:off x="2769180" y="3625867"/>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6">
            <a:extLst>
              <a:ext uri="{FF2B5EF4-FFF2-40B4-BE49-F238E27FC236}">
                <a16:creationId xmlns:a16="http://schemas.microsoft.com/office/drawing/2014/main" id="{88EF4086-1C63-4720-AD30-B4BF01529DC3}"/>
              </a:ext>
            </a:extLst>
          </p:cNvPr>
          <p:cNvSpPr/>
          <p:nvPr/>
        </p:nvSpPr>
        <p:spPr bwMode="auto">
          <a:xfrm>
            <a:off x="5737515" y="3641645"/>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7">
            <a:extLst>
              <a:ext uri="{FF2B5EF4-FFF2-40B4-BE49-F238E27FC236}">
                <a16:creationId xmlns:a16="http://schemas.microsoft.com/office/drawing/2014/main" id="{52DCBBE5-2645-41AE-ACC5-4362C1BDBF05}"/>
              </a:ext>
            </a:extLst>
          </p:cNvPr>
          <p:cNvSpPr/>
          <p:nvPr/>
        </p:nvSpPr>
        <p:spPr bwMode="auto">
          <a:xfrm>
            <a:off x="8697195" y="3625867"/>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F072677-72A1-4784-982A-5909D4AE8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3483" y="385199"/>
            <a:ext cx="1015873" cy="1015873"/>
          </a:xfrm>
          <a:prstGeom prst="rect">
            <a:avLst/>
          </a:prstGeom>
        </p:spPr>
      </p:pic>
      <p:sp>
        <p:nvSpPr>
          <p:cNvPr id="3" name="TextBox 2">
            <a:extLst>
              <a:ext uri="{FF2B5EF4-FFF2-40B4-BE49-F238E27FC236}">
                <a16:creationId xmlns:a16="http://schemas.microsoft.com/office/drawing/2014/main" id="{06E220AE-2806-4C4F-AD97-FF9E9E6E37B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011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Calculated Column vs Measure</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8" name="Picture 7">
            <a:extLst>
              <a:ext uri="{FF2B5EF4-FFF2-40B4-BE49-F238E27FC236}">
                <a16:creationId xmlns:a16="http://schemas.microsoft.com/office/drawing/2014/main" id="{9DFADACF-5A6F-4953-9E77-1433DDE07592}"/>
              </a:ext>
            </a:extLst>
          </p:cNvPr>
          <p:cNvPicPr>
            <a:picLocks noChangeAspect="1"/>
          </p:cNvPicPr>
          <p:nvPr/>
        </p:nvPicPr>
        <p:blipFill>
          <a:blip r:embed="rId3"/>
          <a:stretch>
            <a:fillRect/>
          </a:stretch>
        </p:blipFill>
        <p:spPr>
          <a:xfrm>
            <a:off x="2451537" y="2408480"/>
            <a:ext cx="7095675" cy="2575827"/>
          </a:xfrm>
          <a:prstGeom prst="rect">
            <a:avLst/>
          </a:prstGeom>
        </p:spPr>
      </p:pic>
      <p:sp>
        <p:nvSpPr>
          <p:cNvPr id="9" name="Title 1">
            <a:extLst>
              <a:ext uri="{FF2B5EF4-FFF2-40B4-BE49-F238E27FC236}">
                <a16:creationId xmlns:a16="http://schemas.microsoft.com/office/drawing/2014/main" id="{CAA1EF64-BF74-43CD-8EE2-D5B64D87F1EF}"/>
              </a:ext>
            </a:extLst>
          </p:cNvPr>
          <p:cNvSpPr>
            <a:spLocks noGrp="1"/>
          </p:cNvSpPr>
          <p:nvPr>
            <p:ph type="title"/>
          </p:nvPr>
        </p:nvSpPr>
        <p:spPr>
          <a:xfrm>
            <a:off x="31057" y="1818975"/>
            <a:ext cx="11655840" cy="524527"/>
          </a:xfrm>
        </p:spPr>
        <p:txBody>
          <a:bodyPr vert="horz" wrap="square" lIns="146304" tIns="91440" rIns="146304" bIns="91440" rtlCol="0" anchor="t">
            <a:noAutofit/>
          </a:bodyPr>
          <a:lstStyle/>
          <a:p>
            <a:r>
              <a:rPr lang="en-US" sz="2800" b="1" dirty="0">
                <a:solidFill>
                  <a:srgbClr val="505050"/>
                </a:solidFill>
                <a:latin typeface="+mn-lt"/>
              </a:rPr>
              <a:t>Calculated Column vs. Measure - When to Use What</a:t>
            </a:r>
          </a:p>
        </p:txBody>
      </p:sp>
      <p:sp>
        <p:nvSpPr>
          <p:cNvPr id="10" name="TextBox 9">
            <a:extLst>
              <a:ext uri="{FF2B5EF4-FFF2-40B4-BE49-F238E27FC236}">
                <a16:creationId xmlns:a16="http://schemas.microsoft.com/office/drawing/2014/main" id="{54E7B9DD-5C5D-443B-ABB3-04469BB6C59B}"/>
              </a:ext>
            </a:extLst>
          </p:cNvPr>
          <p:cNvSpPr txBox="1"/>
          <p:nvPr/>
        </p:nvSpPr>
        <p:spPr>
          <a:xfrm>
            <a:off x="2451537" y="4480052"/>
            <a:ext cx="10485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Slicer</a:t>
            </a:r>
          </a:p>
        </p:txBody>
      </p:sp>
      <p:sp>
        <p:nvSpPr>
          <p:cNvPr id="11" name="TextBox 10">
            <a:extLst>
              <a:ext uri="{FF2B5EF4-FFF2-40B4-BE49-F238E27FC236}">
                <a16:creationId xmlns:a16="http://schemas.microsoft.com/office/drawing/2014/main" id="{E87BCB27-FF6C-4091-BA1A-1963048424E2}"/>
              </a:ext>
            </a:extLst>
          </p:cNvPr>
          <p:cNvSpPr txBox="1"/>
          <p:nvPr/>
        </p:nvSpPr>
        <p:spPr>
          <a:xfrm>
            <a:off x="3500049" y="5114262"/>
            <a:ext cx="9508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Rows</a:t>
            </a:r>
          </a:p>
        </p:txBody>
      </p:sp>
      <p:sp>
        <p:nvSpPr>
          <p:cNvPr id="12" name="TextBox 11">
            <a:extLst>
              <a:ext uri="{FF2B5EF4-FFF2-40B4-BE49-F238E27FC236}">
                <a16:creationId xmlns:a16="http://schemas.microsoft.com/office/drawing/2014/main" id="{4F8DC120-C5A5-46E1-AB96-EDA2AB47D085}"/>
              </a:ext>
            </a:extLst>
          </p:cNvPr>
          <p:cNvSpPr txBox="1"/>
          <p:nvPr/>
        </p:nvSpPr>
        <p:spPr>
          <a:xfrm>
            <a:off x="9994789" y="2346693"/>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Columns</a:t>
            </a:r>
          </a:p>
        </p:txBody>
      </p:sp>
      <p:cxnSp>
        <p:nvCxnSpPr>
          <p:cNvPr id="13" name="Straight Arrow Connector 12">
            <a:extLst>
              <a:ext uri="{FF2B5EF4-FFF2-40B4-BE49-F238E27FC236}">
                <a16:creationId xmlns:a16="http://schemas.microsoft.com/office/drawing/2014/main" id="{37192362-C420-4B86-9A1D-59A4261F125B}"/>
              </a:ext>
            </a:extLst>
          </p:cNvPr>
          <p:cNvCxnSpPr/>
          <p:nvPr/>
        </p:nvCxnSpPr>
        <p:spPr>
          <a:xfrm>
            <a:off x="9532363" y="2618304"/>
            <a:ext cx="541112" cy="0"/>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1C816FB9-B4E0-4048-A29C-5B6395798B72}"/>
              </a:ext>
            </a:extLst>
          </p:cNvPr>
          <p:cNvCxnSpPr/>
          <p:nvPr/>
        </p:nvCxnSpPr>
        <p:spPr>
          <a:xfrm>
            <a:off x="9492053" y="4180384"/>
            <a:ext cx="541112" cy="0"/>
          </a:xfrm>
          <a:prstGeom prst="straightConnector1">
            <a:avLst/>
          </a:prstGeom>
          <a:ln>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3E13A819-E11C-4098-8593-3FB8B553DA06}"/>
              </a:ext>
            </a:extLst>
          </p:cNvPr>
          <p:cNvSpPr txBox="1"/>
          <p:nvPr/>
        </p:nvSpPr>
        <p:spPr>
          <a:xfrm>
            <a:off x="10002375" y="3908001"/>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Values</a:t>
            </a:r>
          </a:p>
        </p:txBody>
      </p:sp>
      <p:sp>
        <p:nvSpPr>
          <p:cNvPr id="16" name="Rectangle 15">
            <a:extLst>
              <a:ext uri="{FF2B5EF4-FFF2-40B4-BE49-F238E27FC236}">
                <a16:creationId xmlns:a16="http://schemas.microsoft.com/office/drawing/2014/main" id="{74D7854A-D5AE-4CC9-8019-1C03FAF69526}"/>
              </a:ext>
            </a:extLst>
          </p:cNvPr>
          <p:cNvSpPr/>
          <p:nvPr/>
        </p:nvSpPr>
        <p:spPr>
          <a:xfrm>
            <a:off x="608592" y="5610093"/>
            <a:ext cx="10973656" cy="994118"/>
          </a:xfrm>
          <a:prstGeom prst="rect">
            <a:avLst/>
          </a:prstGeom>
        </p:spPr>
        <p:txBody>
          <a:bodyPr wrap="square">
            <a:spAutoFit/>
          </a:bodyPr>
          <a:lstStyle/>
          <a:p>
            <a:pPr>
              <a:lnSpc>
                <a:spcPct val="90000"/>
              </a:lnSpc>
              <a:spcAft>
                <a:spcPts val="600"/>
              </a:spcAft>
            </a:pPr>
            <a:r>
              <a:rPr lang="en-US" b="1" dirty="0">
                <a:solidFill>
                  <a:srgbClr val="505050"/>
                </a:solidFill>
              </a:rPr>
              <a:t>Rule of Thumb for Calculated Column vs Measure </a:t>
            </a:r>
          </a:p>
          <a:p>
            <a:pPr marL="285750" indent="-285750">
              <a:lnSpc>
                <a:spcPct val="90000"/>
              </a:lnSpc>
              <a:spcAft>
                <a:spcPts val="600"/>
              </a:spcAft>
              <a:buFont typeface="Arial" panose="020B0604020202020204" pitchFamily="34" charset="0"/>
              <a:buChar char="•"/>
            </a:pPr>
            <a:r>
              <a:rPr lang="en-US" b="1" dirty="0">
                <a:solidFill>
                  <a:srgbClr val="8DC63F"/>
                </a:solidFill>
              </a:rPr>
              <a:t>Calculated Column </a:t>
            </a:r>
            <a:r>
              <a:rPr lang="en-US" dirty="0">
                <a:solidFill>
                  <a:srgbClr val="8DC63F"/>
                </a:solidFill>
              </a:rPr>
              <a:t>– Use in Page, Report &amp; Visual Filters as well as Slicers, Rows and Columns</a:t>
            </a:r>
          </a:p>
          <a:p>
            <a:pPr marL="285750" indent="-285750">
              <a:lnSpc>
                <a:spcPct val="90000"/>
              </a:lnSpc>
              <a:spcAft>
                <a:spcPts val="600"/>
              </a:spcAft>
              <a:buFont typeface="Arial" panose="020B0604020202020204" pitchFamily="34" charset="0"/>
              <a:buChar char="•"/>
            </a:pPr>
            <a:r>
              <a:rPr lang="en-US" b="1" dirty="0">
                <a:solidFill>
                  <a:srgbClr val="FF0000"/>
                </a:solidFill>
              </a:rPr>
              <a:t>Measures                </a:t>
            </a:r>
            <a:r>
              <a:rPr lang="en-US" dirty="0">
                <a:solidFill>
                  <a:srgbClr val="FF0000"/>
                </a:solidFill>
              </a:rPr>
              <a:t>- Use in Values section </a:t>
            </a:r>
            <a:endParaRPr lang="en-US" b="1" dirty="0">
              <a:solidFill>
                <a:srgbClr val="FF0000"/>
              </a:solidFill>
            </a:endParaRPr>
          </a:p>
        </p:txBody>
      </p:sp>
      <p:sp>
        <p:nvSpPr>
          <p:cNvPr id="2" name="Rectangle 1">
            <a:extLst>
              <a:ext uri="{FF2B5EF4-FFF2-40B4-BE49-F238E27FC236}">
                <a16:creationId xmlns:a16="http://schemas.microsoft.com/office/drawing/2014/main" id="{A4C6AA59-2844-43D1-B641-725BCFA04164}"/>
              </a:ext>
            </a:extLst>
          </p:cNvPr>
          <p:cNvSpPr/>
          <p:nvPr/>
        </p:nvSpPr>
        <p:spPr bwMode="auto">
          <a:xfrm>
            <a:off x="2451537" y="2440577"/>
            <a:ext cx="977463" cy="1881812"/>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02596C8E-F109-4683-B9D3-C04213C1A8DB}"/>
              </a:ext>
            </a:extLst>
          </p:cNvPr>
          <p:cNvCxnSpPr/>
          <p:nvPr/>
        </p:nvCxnSpPr>
        <p:spPr>
          <a:xfrm>
            <a:off x="2842151" y="4324018"/>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F81FAB2-3A6F-484E-B262-891FC23C9380}"/>
              </a:ext>
            </a:extLst>
          </p:cNvPr>
          <p:cNvCxnSpPr/>
          <p:nvPr/>
        </p:nvCxnSpPr>
        <p:spPr>
          <a:xfrm>
            <a:off x="3996945" y="5024817"/>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D1E24273-9512-4AA8-8494-43CFF3304884}"/>
              </a:ext>
            </a:extLst>
          </p:cNvPr>
          <p:cNvSpPr/>
          <p:nvPr/>
        </p:nvSpPr>
        <p:spPr bwMode="auto">
          <a:xfrm>
            <a:off x="3703169" y="2451550"/>
            <a:ext cx="647640" cy="2573263"/>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6B34BDC9-EDC0-4CC6-AECF-FE8B437F3FFD}"/>
              </a:ext>
            </a:extLst>
          </p:cNvPr>
          <p:cNvSpPr/>
          <p:nvPr/>
        </p:nvSpPr>
        <p:spPr bwMode="auto">
          <a:xfrm>
            <a:off x="4452109" y="2738141"/>
            <a:ext cx="5102686" cy="235633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DDD8ACA-DEE1-406F-AB5B-3C259E39E196}"/>
              </a:ext>
            </a:extLst>
          </p:cNvPr>
          <p:cNvSpPr/>
          <p:nvPr/>
        </p:nvSpPr>
        <p:spPr bwMode="auto">
          <a:xfrm>
            <a:off x="4444523" y="2457007"/>
            <a:ext cx="5102686" cy="260411"/>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AE7C1FC-0418-457E-8DFB-B3A44B3A7D0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1207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696450FC-C749-49F1-8C27-E2B22B850201}"/>
              </a:ext>
            </a:extLst>
          </p:cNvPr>
          <p:cNvSpPr txBox="1">
            <a:spLocks/>
          </p:cNvSpPr>
          <p:nvPr/>
        </p:nvSpPr>
        <p:spPr>
          <a:xfrm>
            <a:off x="403628" y="1804016"/>
            <a:ext cx="9860673" cy="1098762"/>
          </a:xfrm>
          <a:prstGeom prst="rect">
            <a:avLst/>
          </a:prstGeom>
        </p:spPr>
        <p:txBody>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6600" b="1" dirty="0">
                <a:solidFill>
                  <a:schemeClr val="bg1"/>
                </a:solidFill>
              </a:rPr>
              <a:t>Lab 02</a:t>
            </a:r>
          </a:p>
        </p:txBody>
      </p:sp>
    </p:spTree>
    <p:extLst>
      <p:ext uri="{BB962C8B-B14F-4D97-AF65-F5344CB8AC3E}">
        <p14:creationId xmlns:p14="http://schemas.microsoft.com/office/powerpoint/2010/main" val="258247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Lab 02</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Rectangle 7">
            <a:extLst>
              <a:ext uri="{FF2B5EF4-FFF2-40B4-BE49-F238E27FC236}">
                <a16:creationId xmlns:a16="http://schemas.microsoft.com/office/drawing/2014/main" id="{797F7F9D-58B2-4A14-A6D3-D81280E349C7}"/>
              </a:ext>
            </a:extLst>
          </p:cNvPr>
          <p:cNvSpPr/>
          <p:nvPr/>
        </p:nvSpPr>
        <p:spPr>
          <a:xfrm>
            <a:off x="350288" y="2149739"/>
            <a:ext cx="11354582" cy="1631216"/>
          </a:xfrm>
          <a:prstGeom prst="rect">
            <a:avLst/>
          </a:prstGeom>
        </p:spPr>
        <p:txBody>
          <a:bodyPr wrap="square">
            <a:spAutoFit/>
          </a:bodyPr>
          <a:lstStyle/>
          <a:p>
            <a:pPr marL="457200" indent="-457200">
              <a:buAutoNum type="arabicPeriod"/>
            </a:pPr>
            <a:r>
              <a:rPr lang="en-US" sz="2400" dirty="0">
                <a:gradFill>
                  <a:gsLst>
                    <a:gs pos="1250">
                      <a:schemeClr val="tx1"/>
                    </a:gs>
                    <a:gs pos="100000">
                      <a:schemeClr val="tx1"/>
                    </a:gs>
                  </a:gsLst>
                  <a:lin ang="5400000" scaled="0"/>
                </a:gradFill>
              </a:rPr>
              <a:t>Open the files:</a:t>
            </a:r>
          </a:p>
          <a:p>
            <a:pPr lvl="1"/>
            <a:r>
              <a:rPr lang="en-US" sz="2800" dirty="0"/>
              <a:t> </a:t>
            </a:r>
            <a:r>
              <a:rPr lang="en-US" sz="2400" dirty="0"/>
              <a:t>Data Modeling Labs  </a:t>
            </a:r>
            <a:br>
              <a:rPr lang="en-US" sz="2400" dirty="0"/>
            </a:br>
            <a:r>
              <a:rPr lang="en-US" sz="2400" dirty="0"/>
              <a:t> Student Modeling Pre-</a:t>
            </a:r>
            <a:r>
              <a:rPr lang="en-US" sz="2400" dirty="0" err="1"/>
              <a:t>class.pbix</a:t>
            </a:r>
            <a:endParaRPr lang="en-US" sz="2400" dirty="0"/>
          </a:p>
          <a:p>
            <a:pPr marL="457200" indent="-457200">
              <a:buAutoNum type="arabicPeriod"/>
            </a:pPr>
            <a:r>
              <a:rPr lang="en-US" sz="2400" dirty="0">
                <a:gradFill>
                  <a:gsLst>
                    <a:gs pos="1250">
                      <a:schemeClr val="tx1"/>
                    </a:gs>
                    <a:gs pos="100000">
                      <a:schemeClr val="tx1"/>
                    </a:gs>
                  </a:gsLst>
                  <a:lin ang="5400000" scaled="0"/>
                </a:gradFill>
              </a:rPr>
              <a:t>Complete the 1st Lab 02 – Create new measures and columns</a:t>
            </a:r>
          </a:p>
        </p:txBody>
      </p:sp>
      <p:pic>
        <p:nvPicPr>
          <p:cNvPr id="2" name="Picture 1">
            <a:extLst>
              <a:ext uri="{FF2B5EF4-FFF2-40B4-BE49-F238E27FC236}">
                <a16:creationId xmlns:a16="http://schemas.microsoft.com/office/drawing/2014/main" id="{946AF76F-0169-49FD-AB3C-9ACCA0248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3483" y="385199"/>
            <a:ext cx="1015873" cy="1015873"/>
          </a:xfrm>
          <a:prstGeom prst="rect">
            <a:avLst/>
          </a:prstGeom>
        </p:spPr>
      </p:pic>
      <p:sp>
        <p:nvSpPr>
          <p:cNvPr id="3" name="TextBox 2">
            <a:extLst>
              <a:ext uri="{FF2B5EF4-FFF2-40B4-BE49-F238E27FC236}">
                <a16:creationId xmlns:a16="http://schemas.microsoft.com/office/drawing/2014/main" id="{A0AB2727-310C-4BB3-AD6C-387F10790B13}"/>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692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Module 3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C782F6D5-7FE6-4D05-80CC-2482DE3A2D7B}"/>
              </a:ext>
            </a:extLst>
          </p:cNvPr>
          <p:cNvSpPr txBox="1"/>
          <p:nvPr/>
        </p:nvSpPr>
        <p:spPr>
          <a:xfrm>
            <a:off x="410222" y="2078583"/>
            <a:ext cx="10617758"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 </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p:txBody>
      </p:sp>
      <p:sp>
        <p:nvSpPr>
          <p:cNvPr id="3" name="TextBox 2">
            <a:extLst>
              <a:ext uri="{FF2B5EF4-FFF2-40B4-BE49-F238E27FC236}">
                <a16:creationId xmlns:a16="http://schemas.microsoft.com/office/drawing/2014/main" id="{C421ACA7-9949-48B9-B01D-A33303540DE3}"/>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5653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Module 4 </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CALCULATE</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368096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1269455"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KNOWLEDGE CHECK ANSWERS Module 4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extBox 7">
            <a:extLst>
              <a:ext uri="{FF2B5EF4-FFF2-40B4-BE49-F238E27FC236}">
                <a16:creationId xmlns:a16="http://schemas.microsoft.com/office/drawing/2014/main" id="{EB3BF85D-D42F-4EF2-9E70-05FCFE6B350F}"/>
              </a:ext>
            </a:extLst>
          </p:cNvPr>
          <p:cNvSpPr txBox="1"/>
          <p:nvPr/>
        </p:nvSpPr>
        <p:spPr>
          <a:xfrm>
            <a:off x="342899" y="2053284"/>
            <a:ext cx="11399519" cy="4108817"/>
          </a:xfrm>
          <a:prstGeom prst="rect">
            <a:avLst/>
          </a:prstGeom>
          <a:noFill/>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basic functions of the CALCULATE statement</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Filter context and row context</a:t>
            </a:r>
          </a:p>
          <a:p>
            <a:pPr marL="800100" lvl="1" indent="-342900">
              <a:lnSpc>
                <a:spcPct val="90000"/>
              </a:lnSpc>
              <a:spcAft>
                <a:spcPts val="600"/>
              </a:spcAft>
              <a:buFont typeface="Arial" panose="020B0604020202020204" pitchFamily="34" charset="0"/>
              <a:buChar char="•"/>
            </a:pPr>
            <a:endParaRPr lang="en-US" sz="2400" i="1"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endParaRPr lang="en-US" sz="2400" i="1"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endParaRPr lang="en-US" sz="2400" i="1"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endParaRPr lang="en-US" sz="2400" i="1"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endParaRPr lang="en-US" sz="2400" i="1"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endParaRPr lang="en-US" sz="2400" i="1"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endParaRPr lang="en-US" sz="2400" i="1"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endParaRPr lang="en-US" sz="2400" i="1" dirty="0">
              <a:gradFill>
                <a:gsLst>
                  <a:gs pos="2917">
                    <a:schemeClr val="tx1"/>
                  </a:gs>
                  <a:gs pos="30000">
                    <a:schemeClr val="tx1"/>
                  </a:gs>
                </a:gsLst>
                <a:lin ang="5400000" scaled="0"/>
              </a:gradFill>
            </a:endParaRPr>
          </a:p>
        </p:txBody>
      </p:sp>
      <p:sp>
        <p:nvSpPr>
          <p:cNvPr id="2" name="TextBox 1">
            <a:extLst>
              <a:ext uri="{FF2B5EF4-FFF2-40B4-BE49-F238E27FC236}">
                <a16:creationId xmlns:a16="http://schemas.microsoft.com/office/drawing/2014/main" id="{CCE1D0B4-5517-476C-AECC-F7A7AB869ABF}"/>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7587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Rectangle 7">
            <a:extLst>
              <a:ext uri="{FF2B5EF4-FFF2-40B4-BE49-F238E27FC236}">
                <a16:creationId xmlns:a16="http://schemas.microsoft.com/office/drawing/2014/main" id="{6AD62528-36F6-4D3B-A2BB-52B810BF37A3}"/>
              </a:ext>
            </a:extLst>
          </p:cNvPr>
          <p:cNvSpPr/>
          <p:nvPr/>
        </p:nvSpPr>
        <p:spPr bwMode="auto">
          <a:xfrm>
            <a:off x="2220239" y="564050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9" name="Rectangle 8">
            <a:extLst>
              <a:ext uri="{FF2B5EF4-FFF2-40B4-BE49-F238E27FC236}">
                <a16:creationId xmlns:a16="http://schemas.microsoft.com/office/drawing/2014/main" id="{04D98FC6-BBC3-45C2-A761-D038FB8A414F}"/>
              </a:ext>
            </a:extLst>
          </p:cNvPr>
          <p:cNvSpPr/>
          <p:nvPr/>
        </p:nvSpPr>
        <p:spPr bwMode="auto">
          <a:xfrm>
            <a:off x="3362612" y="4080723"/>
            <a:ext cx="574167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CALCULATE</a:t>
            </a:r>
          </a:p>
        </p:txBody>
      </p:sp>
      <p:sp>
        <p:nvSpPr>
          <p:cNvPr id="10" name="Rectangle 9">
            <a:extLst>
              <a:ext uri="{FF2B5EF4-FFF2-40B4-BE49-F238E27FC236}">
                <a16:creationId xmlns:a16="http://schemas.microsoft.com/office/drawing/2014/main" id="{2D5C91A2-80E5-4A61-898C-E845BF7B2BF5}"/>
              </a:ext>
            </a:extLst>
          </p:cNvPr>
          <p:cNvSpPr/>
          <p:nvPr/>
        </p:nvSpPr>
        <p:spPr bwMode="auto">
          <a:xfrm>
            <a:off x="4544721" y="259106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CE5C629D-A3C0-432B-8697-43A7040D8C9B}"/>
              </a:ext>
            </a:extLst>
          </p:cNvPr>
          <p:cNvSpPr>
            <a:spLocks noGrp="1"/>
          </p:cNvSpPr>
          <p:nvPr>
            <p:ph type="title"/>
          </p:nvPr>
        </p:nvSpPr>
        <p:spPr>
          <a:xfrm>
            <a:off x="152148" y="1785175"/>
            <a:ext cx="11655840" cy="524527"/>
          </a:xfrm>
        </p:spPr>
        <p:txBody>
          <a:bodyPr vert="horz" wrap="square" lIns="146304" tIns="91440" rIns="146304" bIns="91440" rtlCol="0" anchor="t">
            <a:noAutofit/>
          </a:bodyPr>
          <a:lstStyle/>
          <a:p>
            <a:r>
              <a:rPr lang="en-US" sz="2800" b="1" dirty="0">
                <a:solidFill>
                  <a:srgbClr val="505050"/>
                </a:solidFill>
                <a:latin typeface="+mn-lt"/>
              </a:rPr>
              <a:t>PATH to DAX Expertise</a:t>
            </a:r>
          </a:p>
        </p:txBody>
      </p:sp>
      <p:sp>
        <p:nvSpPr>
          <p:cNvPr id="2" name="TextBox 1">
            <a:extLst>
              <a:ext uri="{FF2B5EF4-FFF2-40B4-BE49-F238E27FC236}">
                <a16:creationId xmlns:a16="http://schemas.microsoft.com/office/drawing/2014/main" id="{65578B6F-F5B4-4146-A391-F8F6091D370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7478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28B13FEB-57FC-46AC-B55D-C6207D8E2BB5}"/>
              </a:ext>
            </a:extLst>
          </p:cNvPr>
          <p:cNvSpPr>
            <a:spLocks noGrp="1"/>
          </p:cNvSpPr>
          <p:nvPr>
            <p:ph type="title"/>
          </p:nvPr>
        </p:nvSpPr>
        <p:spPr>
          <a:xfrm>
            <a:off x="197136" y="1888117"/>
            <a:ext cx="11655840" cy="524527"/>
          </a:xfrm>
        </p:spPr>
        <p:txBody>
          <a:bodyPr vert="horz" wrap="square" lIns="146304" tIns="91440" rIns="146304" bIns="91440" rtlCol="0" anchor="t">
            <a:noAutofit/>
          </a:bodyPr>
          <a:lstStyle/>
          <a:p>
            <a:r>
              <a:rPr lang="en-US" sz="2800" b="1" dirty="0">
                <a:solidFill>
                  <a:srgbClr val="505050"/>
                </a:solidFill>
                <a:latin typeface="+mn-lt"/>
              </a:rPr>
              <a:t>Why is CALCULATE Useful?</a:t>
            </a:r>
          </a:p>
        </p:txBody>
      </p:sp>
      <p:sp>
        <p:nvSpPr>
          <p:cNvPr id="9" name="Rectangle 8">
            <a:extLst>
              <a:ext uri="{FF2B5EF4-FFF2-40B4-BE49-F238E27FC236}">
                <a16:creationId xmlns:a16="http://schemas.microsoft.com/office/drawing/2014/main" id="{FEA442F9-E7B0-474E-8752-10C20B557CEC}"/>
              </a:ext>
            </a:extLst>
          </p:cNvPr>
          <p:cNvSpPr/>
          <p:nvPr/>
        </p:nvSpPr>
        <p:spPr>
          <a:xfrm>
            <a:off x="1903878" y="2501651"/>
            <a:ext cx="3433081" cy="646331"/>
          </a:xfrm>
          <a:prstGeom prst="rect">
            <a:avLst/>
          </a:prstGeom>
        </p:spPr>
        <p:txBody>
          <a:bodyPr wrap="square">
            <a:spAutoFit/>
          </a:bodyPr>
          <a:lstStyle/>
          <a:p>
            <a:r>
              <a:rPr lang="en-US" dirty="0"/>
              <a:t>You create a report of breakdown of Sales by Month </a:t>
            </a:r>
          </a:p>
        </p:txBody>
      </p:sp>
      <p:sp>
        <p:nvSpPr>
          <p:cNvPr id="10" name="Rectangle 9">
            <a:extLst>
              <a:ext uri="{FF2B5EF4-FFF2-40B4-BE49-F238E27FC236}">
                <a16:creationId xmlns:a16="http://schemas.microsoft.com/office/drawing/2014/main" id="{0550D4E2-FF78-4287-B575-5160CCFF954B}"/>
              </a:ext>
            </a:extLst>
          </p:cNvPr>
          <p:cNvSpPr/>
          <p:nvPr/>
        </p:nvSpPr>
        <p:spPr>
          <a:xfrm>
            <a:off x="6369519" y="2509584"/>
            <a:ext cx="5000253" cy="646331"/>
          </a:xfrm>
          <a:prstGeom prst="rect">
            <a:avLst/>
          </a:prstGeom>
        </p:spPr>
        <p:txBody>
          <a:bodyPr wrap="square">
            <a:spAutoFit/>
          </a:bodyPr>
          <a:lstStyle/>
          <a:p>
            <a:r>
              <a:rPr lang="en-US" b="1" u="sng" dirty="0">
                <a:solidFill>
                  <a:srgbClr val="505050"/>
                </a:solidFill>
              </a:rPr>
              <a:t>Typical Business Question: </a:t>
            </a:r>
          </a:p>
          <a:p>
            <a:r>
              <a:rPr lang="en-US" dirty="0"/>
              <a:t>Provide a breakout of this Sales from Desktop</a:t>
            </a:r>
          </a:p>
        </p:txBody>
      </p:sp>
      <p:pic>
        <p:nvPicPr>
          <p:cNvPr id="11" name="Picture 10">
            <a:extLst>
              <a:ext uri="{FF2B5EF4-FFF2-40B4-BE49-F238E27FC236}">
                <a16:creationId xmlns:a16="http://schemas.microsoft.com/office/drawing/2014/main" id="{C0320087-B0A4-4A48-83A2-1E2A736E7840}"/>
              </a:ext>
            </a:extLst>
          </p:cNvPr>
          <p:cNvPicPr>
            <a:picLocks noChangeAspect="1"/>
          </p:cNvPicPr>
          <p:nvPr/>
        </p:nvPicPr>
        <p:blipFill>
          <a:blip r:embed="rId3"/>
          <a:stretch>
            <a:fillRect/>
          </a:stretch>
        </p:blipFill>
        <p:spPr>
          <a:xfrm>
            <a:off x="2022227" y="3180366"/>
            <a:ext cx="2682977" cy="3613077"/>
          </a:xfrm>
          <a:prstGeom prst="rect">
            <a:avLst/>
          </a:prstGeom>
        </p:spPr>
      </p:pic>
      <p:pic>
        <p:nvPicPr>
          <p:cNvPr id="12" name="Picture 11">
            <a:extLst>
              <a:ext uri="{FF2B5EF4-FFF2-40B4-BE49-F238E27FC236}">
                <a16:creationId xmlns:a16="http://schemas.microsoft.com/office/drawing/2014/main" id="{53DFC06A-B534-4A71-AAF3-11E970623727}"/>
              </a:ext>
            </a:extLst>
          </p:cNvPr>
          <p:cNvPicPr>
            <a:picLocks noChangeAspect="1"/>
          </p:cNvPicPr>
          <p:nvPr/>
        </p:nvPicPr>
        <p:blipFill>
          <a:blip r:embed="rId4"/>
          <a:stretch>
            <a:fillRect/>
          </a:stretch>
        </p:blipFill>
        <p:spPr>
          <a:xfrm>
            <a:off x="6401050" y="3180365"/>
            <a:ext cx="3768094" cy="3613077"/>
          </a:xfrm>
          <a:prstGeom prst="rect">
            <a:avLst/>
          </a:prstGeom>
        </p:spPr>
      </p:pic>
      <p:sp>
        <p:nvSpPr>
          <p:cNvPr id="13" name="Arrow: Right 12">
            <a:extLst>
              <a:ext uri="{FF2B5EF4-FFF2-40B4-BE49-F238E27FC236}">
                <a16:creationId xmlns:a16="http://schemas.microsoft.com/office/drawing/2014/main" id="{7708707F-25B5-40ED-8A48-222685FEFA54}"/>
              </a:ext>
            </a:extLst>
          </p:cNvPr>
          <p:cNvSpPr/>
          <p:nvPr/>
        </p:nvSpPr>
        <p:spPr bwMode="auto">
          <a:xfrm>
            <a:off x="5271837" y="2536809"/>
            <a:ext cx="753219" cy="463572"/>
          </a:xfrm>
          <a:prstGeom prst="rightArrow">
            <a:avLst>
              <a:gd name="adj1" fmla="val 36888"/>
              <a:gd name="adj2" fmla="val 7191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74E47331-5AA2-433E-885E-9E20A9CA965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268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6B5D56AF-6518-4682-A15C-4C16E40FA111}"/>
              </a:ext>
            </a:extLst>
          </p:cNvPr>
          <p:cNvSpPr>
            <a:spLocks noGrp="1"/>
          </p:cNvSpPr>
          <p:nvPr>
            <p:ph type="title"/>
          </p:nvPr>
        </p:nvSpPr>
        <p:spPr>
          <a:xfrm>
            <a:off x="243852" y="1762667"/>
            <a:ext cx="11655840" cy="524527"/>
          </a:xfrm>
        </p:spPr>
        <p:txBody>
          <a:bodyPr vert="horz" wrap="square" lIns="146304" tIns="91440" rIns="146304" bIns="91440" rtlCol="0" anchor="t">
            <a:noAutofit/>
          </a:bodyPr>
          <a:lstStyle/>
          <a:p>
            <a:r>
              <a:rPr lang="en-US" sz="2800" b="1" dirty="0">
                <a:solidFill>
                  <a:srgbClr val="505050"/>
                </a:solidFill>
                <a:latin typeface="+mn-lt"/>
              </a:rPr>
              <a:t>Here is how you do it with CALCULATE</a:t>
            </a:r>
          </a:p>
        </p:txBody>
      </p:sp>
      <p:sp>
        <p:nvSpPr>
          <p:cNvPr id="9" name="Rectangle 8">
            <a:extLst>
              <a:ext uri="{FF2B5EF4-FFF2-40B4-BE49-F238E27FC236}">
                <a16:creationId xmlns:a16="http://schemas.microsoft.com/office/drawing/2014/main" id="{BA712801-C2AF-4AD9-A617-359887EA6FA0}"/>
              </a:ext>
            </a:extLst>
          </p:cNvPr>
          <p:cNvSpPr/>
          <p:nvPr/>
        </p:nvSpPr>
        <p:spPr>
          <a:xfrm>
            <a:off x="331394" y="2395365"/>
            <a:ext cx="10960658" cy="369332"/>
          </a:xfrm>
          <a:prstGeom prst="rect">
            <a:avLst/>
          </a:prstGeom>
        </p:spPr>
        <p:txBody>
          <a:bodyPr wrap="square">
            <a:spAutoFit/>
          </a:bodyPr>
          <a:lstStyle/>
          <a:p>
            <a:r>
              <a:rPr lang="en-US" b="1" dirty="0">
                <a:solidFill>
                  <a:srgbClr val="00B0F0"/>
                </a:solidFill>
              </a:rPr>
              <a:t>[Desktop Sales] = CALCULATE([Total Sales], CampaignDim[Device] = "Desktop")</a:t>
            </a:r>
          </a:p>
        </p:txBody>
      </p:sp>
      <p:sp>
        <p:nvSpPr>
          <p:cNvPr id="10" name="Rectangle 9">
            <a:extLst>
              <a:ext uri="{FF2B5EF4-FFF2-40B4-BE49-F238E27FC236}">
                <a16:creationId xmlns:a16="http://schemas.microsoft.com/office/drawing/2014/main" id="{9B4458E3-EB98-4F28-B194-111B3004D459}"/>
              </a:ext>
            </a:extLst>
          </p:cNvPr>
          <p:cNvSpPr/>
          <p:nvPr/>
        </p:nvSpPr>
        <p:spPr>
          <a:xfrm>
            <a:off x="331394" y="2956688"/>
            <a:ext cx="8777916" cy="341632"/>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dirty="0"/>
              <a:t>Use CALCULATE function to create a Measure which filters down to Desktop Sales</a:t>
            </a:r>
          </a:p>
        </p:txBody>
      </p:sp>
      <p:pic>
        <p:nvPicPr>
          <p:cNvPr id="11" name="Picture 10">
            <a:extLst>
              <a:ext uri="{FF2B5EF4-FFF2-40B4-BE49-F238E27FC236}">
                <a16:creationId xmlns:a16="http://schemas.microsoft.com/office/drawing/2014/main" id="{9D88EC13-BE43-4542-BE97-E325A5A9C0E2}"/>
              </a:ext>
            </a:extLst>
          </p:cNvPr>
          <p:cNvPicPr>
            <a:picLocks noChangeAspect="1"/>
          </p:cNvPicPr>
          <p:nvPr/>
        </p:nvPicPr>
        <p:blipFill>
          <a:blip r:embed="rId3"/>
          <a:stretch>
            <a:fillRect/>
          </a:stretch>
        </p:blipFill>
        <p:spPr>
          <a:xfrm>
            <a:off x="3557697" y="3429000"/>
            <a:ext cx="3246809" cy="3113237"/>
          </a:xfrm>
          <a:prstGeom prst="rect">
            <a:avLst/>
          </a:prstGeom>
        </p:spPr>
      </p:pic>
      <p:sp>
        <p:nvSpPr>
          <p:cNvPr id="2" name="TextBox 1">
            <a:extLst>
              <a:ext uri="{FF2B5EF4-FFF2-40B4-BE49-F238E27FC236}">
                <a16:creationId xmlns:a16="http://schemas.microsoft.com/office/drawing/2014/main" id="{E828A63D-B2C2-4094-8284-936132128D7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7982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MODULE 1 OBJECTIVES</a:t>
            </a:r>
          </a:p>
        </p:txBody>
      </p:sp>
      <p:sp>
        <p:nvSpPr>
          <p:cNvPr id="3" name="Rectangle 2">
            <a:extLst>
              <a:ext uri="{FF2B5EF4-FFF2-40B4-BE49-F238E27FC236}">
                <a16:creationId xmlns:a16="http://schemas.microsoft.com/office/drawing/2014/main" id="{387C4828-6901-4003-A6CF-237AF7B94E4D}"/>
              </a:ext>
            </a:extLst>
          </p:cNvPr>
          <p:cNvSpPr/>
          <p:nvPr/>
        </p:nvSpPr>
        <p:spPr>
          <a:xfrm>
            <a:off x="342192" y="2114188"/>
            <a:ext cx="11037454" cy="4561249"/>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what is meant by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Power BI’s data storage architecture and use this knowledge to optimize performance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consequences of Power BI’s data type handling</a:t>
            </a: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8" name="Footer Placeholder 8">
            <a:extLst>
              <a:ext uri="{FF2B5EF4-FFF2-40B4-BE49-F238E27FC236}">
                <a16:creationId xmlns:a16="http://schemas.microsoft.com/office/drawing/2014/main" id="{B6983EFE-DCAA-4222-868D-2D6F110E87C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TextBox 1">
            <a:extLst>
              <a:ext uri="{FF2B5EF4-FFF2-40B4-BE49-F238E27FC236}">
                <a16:creationId xmlns:a16="http://schemas.microsoft.com/office/drawing/2014/main" id="{E500F7D9-6312-4DC2-813B-336E735BC5C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3102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CALCULATE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7FE9C074-171C-4D17-92B8-1685A28245D3}"/>
              </a:ext>
            </a:extLst>
          </p:cNvPr>
          <p:cNvSpPr>
            <a:spLocks noGrp="1"/>
          </p:cNvSpPr>
          <p:nvPr>
            <p:ph type="title"/>
          </p:nvPr>
        </p:nvSpPr>
        <p:spPr>
          <a:xfrm>
            <a:off x="346327" y="1840381"/>
            <a:ext cx="11655840" cy="524527"/>
          </a:xfrm>
        </p:spPr>
        <p:txBody>
          <a:bodyPr vert="horz" wrap="square" lIns="146304" tIns="91440" rIns="146304" bIns="91440" rtlCol="0" anchor="t">
            <a:noAutofit/>
          </a:bodyPr>
          <a:lstStyle/>
          <a:p>
            <a:r>
              <a:rPr lang="en-US" sz="2800" b="1" dirty="0">
                <a:solidFill>
                  <a:srgbClr val="505050"/>
                </a:solidFill>
                <a:latin typeface="+mn-lt"/>
              </a:rPr>
              <a:t>Anatomy of CALCULATE</a:t>
            </a:r>
          </a:p>
        </p:txBody>
      </p:sp>
      <p:sp>
        <p:nvSpPr>
          <p:cNvPr id="9" name="Rectangle 8">
            <a:extLst>
              <a:ext uri="{FF2B5EF4-FFF2-40B4-BE49-F238E27FC236}">
                <a16:creationId xmlns:a16="http://schemas.microsoft.com/office/drawing/2014/main" id="{75C9D07D-948F-4242-BDCD-BE6D8552C3D5}"/>
              </a:ext>
            </a:extLst>
          </p:cNvPr>
          <p:cNvSpPr/>
          <p:nvPr/>
        </p:nvSpPr>
        <p:spPr>
          <a:xfrm>
            <a:off x="533753" y="2541734"/>
            <a:ext cx="10960658" cy="369332"/>
          </a:xfrm>
          <a:prstGeom prst="rect">
            <a:avLst/>
          </a:prstGeom>
        </p:spPr>
        <p:txBody>
          <a:bodyPr wrap="square">
            <a:spAutoFit/>
          </a:bodyPr>
          <a:lstStyle/>
          <a:p>
            <a:r>
              <a:rPr lang="en-US" b="1" dirty="0">
                <a:solidFill>
                  <a:srgbClr val="00B0F0"/>
                </a:solidFill>
              </a:rPr>
              <a:t>CALCULATE(Expression, [Filter 1], [Filter 2]…..)</a:t>
            </a:r>
          </a:p>
        </p:txBody>
      </p:sp>
      <p:grpSp>
        <p:nvGrpSpPr>
          <p:cNvPr id="10" name="Group 9">
            <a:extLst>
              <a:ext uri="{FF2B5EF4-FFF2-40B4-BE49-F238E27FC236}">
                <a16:creationId xmlns:a16="http://schemas.microsoft.com/office/drawing/2014/main" id="{B6402BB4-17A1-463C-BFBE-17565C4A77AA}"/>
              </a:ext>
            </a:extLst>
          </p:cNvPr>
          <p:cNvGrpSpPr/>
          <p:nvPr/>
        </p:nvGrpSpPr>
        <p:grpSpPr>
          <a:xfrm>
            <a:off x="3031566" y="2977562"/>
            <a:ext cx="2373013" cy="905434"/>
            <a:chOff x="2977224" y="2675067"/>
            <a:chExt cx="2373013" cy="905434"/>
          </a:xfrm>
        </p:grpSpPr>
        <p:sp>
          <p:nvSpPr>
            <p:cNvPr id="11" name="Right Brace 10">
              <a:extLst>
                <a:ext uri="{FF2B5EF4-FFF2-40B4-BE49-F238E27FC236}">
                  <a16:creationId xmlns:a16="http://schemas.microsoft.com/office/drawing/2014/main" id="{BDD1B129-771E-4607-8EA1-67646233358E}"/>
                </a:ext>
              </a:extLst>
            </p:cNvPr>
            <p:cNvSpPr/>
            <p:nvPr/>
          </p:nvSpPr>
          <p:spPr>
            <a:xfrm rot="5400000">
              <a:off x="4006835" y="1905082"/>
              <a:ext cx="313793" cy="185376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3569E41E-11D0-49A4-96C0-6011E479F0A7}"/>
                </a:ext>
              </a:extLst>
            </p:cNvPr>
            <p:cNvSpPr txBox="1"/>
            <p:nvPr/>
          </p:nvSpPr>
          <p:spPr>
            <a:xfrm>
              <a:off x="2977224" y="3035736"/>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Filter Arguments</a:t>
              </a:r>
            </a:p>
          </p:txBody>
        </p:sp>
      </p:grpSp>
      <p:sp>
        <p:nvSpPr>
          <p:cNvPr id="13" name="Rectangle 12">
            <a:extLst>
              <a:ext uri="{FF2B5EF4-FFF2-40B4-BE49-F238E27FC236}">
                <a16:creationId xmlns:a16="http://schemas.microsoft.com/office/drawing/2014/main" id="{C76BF852-8257-47DE-A9C6-4D6A9159507A}"/>
              </a:ext>
            </a:extLst>
          </p:cNvPr>
          <p:cNvSpPr/>
          <p:nvPr/>
        </p:nvSpPr>
        <p:spPr>
          <a:xfrm>
            <a:off x="533753" y="4109329"/>
            <a:ext cx="10722590" cy="2299091"/>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dirty="0"/>
              <a:t>EXPRESSION used as the first parameter is essentially the same as a measure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CALCULATE works differently from other DAX functions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 second set of arguments, i.e. the “Filter arguments,” are evaluated and applied first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Then the Expression is evaluated under new “Filter Context"</a:t>
            </a:r>
          </a:p>
        </p:txBody>
      </p:sp>
      <p:sp>
        <p:nvSpPr>
          <p:cNvPr id="2" name="TextBox 1">
            <a:extLst>
              <a:ext uri="{FF2B5EF4-FFF2-40B4-BE49-F238E27FC236}">
                <a16:creationId xmlns:a16="http://schemas.microsoft.com/office/drawing/2014/main" id="{B73591F2-609B-47DB-8405-8BBE7FEB003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9263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 – Add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1C39847D-704F-4AEC-9DEE-2CC6631B8C18}"/>
              </a:ext>
            </a:extLst>
          </p:cNvPr>
          <p:cNvSpPr>
            <a:spLocks noGrp="1"/>
          </p:cNvSpPr>
          <p:nvPr>
            <p:ph type="title"/>
          </p:nvPr>
        </p:nvSpPr>
        <p:spPr>
          <a:xfrm>
            <a:off x="322679" y="1794543"/>
            <a:ext cx="11655840" cy="524527"/>
          </a:xfrm>
        </p:spPr>
        <p:txBody>
          <a:bodyPr vert="horz" wrap="square" lIns="146304" tIns="91440" rIns="146304" bIns="91440" rtlCol="0" anchor="t">
            <a:noAutofit/>
          </a:bodyPr>
          <a:lstStyle/>
          <a:p>
            <a:r>
              <a:rPr lang="en-US" sz="2800" b="1" dirty="0">
                <a:solidFill>
                  <a:srgbClr val="505050"/>
                </a:solidFill>
                <a:latin typeface="+mn-lt"/>
              </a:rPr>
              <a:t>CALCULATE – The Most Important Function in DAX</a:t>
            </a:r>
          </a:p>
        </p:txBody>
      </p:sp>
      <p:sp>
        <p:nvSpPr>
          <p:cNvPr id="9" name="TextBox 8">
            <a:extLst>
              <a:ext uri="{FF2B5EF4-FFF2-40B4-BE49-F238E27FC236}">
                <a16:creationId xmlns:a16="http://schemas.microsoft.com/office/drawing/2014/main" id="{0C8BB216-8702-49BD-9954-47FF4C00F202}"/>
              </a:ext>
            </a:extLst>
          </p:cNvPr>
          <p:cNvSpPr txBox="1"/>
          <p:nvPr/>
        </p:nvSpPr>
        <p:spPr>
          <a:xfrm>
            <a:off x="717649" y="2419621"/>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a:extLst>
              <a:ext uri="{FF2B5EF4-FFF2-40B4-BE49-F238E27FC236}">
                <a16:creationId xmlns:a16="http://schemas.microsoft.com/office/drawing/2014/main" id="{F375C5E2-71D4-425C-A54B-F66284E3D94B}"/>
              </a:ext>
            </a:extLst>
          </p:cNvPr>
          <p:cNvSpPr/>
          <p:nvPr/>
        </p:nvSpPr>
        <p:spPr bwMode="auto">
          <a:xfrm>
            <a:off x="528813" y="3429000"/>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Add Filter</a:t>
            </a:r>
          </a:p>
        </p:txBody>
      </p:sp>
      <p:sp>
        <p:nvSpPr>
          <p:cNvPr id="11" name="Rectangle 10">
            <a:extLst>
              <a:ext uri="{FF2B5EF4-FFF2-40B4-BE49-F238E27FC236}">
                <a16:creationId xmlns:a16="http://schemas.microsoft.com/office/drawing/2014/main" id="{B8F09EBC-7AAF-4D45-8AB3-FF5E04CB4211}"/>
              </a:ext>
            </a:extLst>
          </p:cNvPr>
          <p:cNvSpPr/>
          <p:nvPr/>
        </p:nvSpPr>
        <p:spPr bwMode="auto">
          <a:xfrm>
            <a:off x="3347069"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2" name="Rectangle 11">
            <a:extLst>
              <a:ext uri="{FF2B5EF4-FFF2-40B4-BE49-F238E27FC236}">
                <a16:creationId xmlns:a16="http://schemas.microsoft.com/office/drawing/2014/main" id="{F7D093BB-F0CC-449B-B28C-545454AE1EDA}"/>
              </a:ext>
            </a:extLst>
          </p:cNvPr>
          <p:cNvSpPr/>
          <p:nvPr/>
        </p:nvSpPr>
        <p:spPr bwMode="auto">
          <a:xfrm>
            <a:off x="6165325"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3" name="Rectangle 12">
            <a:extLst>
              <a:ext uri="{FF2B5EF4-FFF2-40B4-BE49-F238E27FC236}">
                <a16:creationId xmlns:a16="http://schemas.microsoft.com/office/drawing/2014/main" id="{6B49CC46-9759-4734-8C3A-25E88605E492}"/>
              </a:ext>
            </a:extLst>
          </p:cNvPr>
          <p:cNvSpPr/>
          <p:nvPr/>
        </p:nvSpPr>
        <p:spPr bwMode="auto">
          <a:xfrm>
            <a:off x="8975697"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2" name="TextBox 1">
            <a:extLst>
              <a:ext uri="{FF2B5EF4-FFF2-40B4-BE49-F238E27FC236}">
                <a16:creationId xmlns:a16="http://schemas.microsoft.com/office/drawing/2014/main" id="{68B12013-A4E1-4595-8BF5-BF9413BB2236}"/>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2918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 – Add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DA184F12-1FDA-4AEF-9DB2-73ABAC0A9AAC}"/>
              </a:ext>
            </a:extLst>
          </p:cNvPr>
          <p:cNvSpPr/>
          <p:nvPr/>
        </p:nvSpPr>
        <p:spPr>
          <a:xfrm>
            <a:off x="904435" y="1879348"/>
            <a:ext cx="10304607" cy="1477328"/>
          </a:xfrm>
          <a:prstGeom prst="rect">
            <a:avLst/>
          </a:prstGeom>
        </p:spPr>
        <p:txBody>
          <a:bodyPr wrap="square">
            <a:spAutoFit/>
          </a:bodyPr>
          <a:lstStyle/>
          <a:p>
            <a:r>
              <a:rPr lang="en-US" b="1" dirty="0">
                <a:solidFill>
                  <a:srgbClr val="00B0F0"/>
                </a:solidFill>
              </a:rPr>
              <a:t>[Desktop Sales] = CALCULATE([Total Sales], CampaignDim[Device] = "Desktop")</a:t>
            </a:r>
          </a:p>
          <a:p>
            <a:endParaRPr lang="en-US" b="1" dirty="0">
              <a:solidFill>
                <a:srgbClr val="00B0F0"/>
              </a:solidFill>
            </a:endParaRPr>
          </a:p>
          <a:p>
            <a:r>
              <a:rPr lang="en-US" b="1" dirty="0">
                <a:solidFill>
                  <a:srgbClr val="00B0F0"/>
                </a:solidFill>
              </a:rPr>
              <a:t>[Tablet Sales] = CALCULATE([Total Sales], CampaignDim[Device] = “Tablet")</a:t>
            </a:r>
          </a:p>
          <a:p>
            <a:endParaRPr lang="en-US" b="1" dirty="0">
              <a:solidFill>
                <a:srgbClr val="00B0F0"/>
              </a:solidFill>
            </a:endParaRPr>
          </a:p>
          <a:p>
            <a:r>
              <a:rPr lang="en-US" b="1" dirty="0">
                <a:solidFill>
                  <a:srgbClr val="00B0F0"/>
                </a:solidFill>
              </a:rPr>
              <a:t>[Mobile Sales] = CALCULATE([Total Sales], CampaignDim[Device] = “Mobile")</a:t>
            </a:r>
          </a:p>
        </p:txBody>
      </p:sp>
      <p:pic>
        <p:nvPicPr>
          <p:cNvPr id="3" name="Picture 2">
            <a:extLst>
              <a:ext uri="{FF2B5EF4-FFF2-40B4-BE49-F238E27FC236}">
                <a16:creationId xmlns:a16="http://schemas.microsoft.com/office/drawing/2014/main" id="{5E6687CE-3247-4B0F-A8D7-A81A410BC21D}"/>
              </a:ext>
            </a:extLst>
          </p:cNvPr>
          <p:cNvPicPr>
            <a:picLocks noChangeAspect="1"/>
          </p:cNvPicPr>
          <p:nvPr/>
        </p:nvPicPr>
        <p:blipFill>
          <a:blip r:embed="rId3"/>
          <a:stretch>
            <a:fillRect/>
          </a:stretch>
        </p:blipFill>
        <p:spPr>
          <a:xfrm>
            <a:off x="1377400" y="3356676"/>
            <a:ext cx="6814433" cy="3150875"/>
          </a:xfrm>
          <a:prstGeom prst="rect">
            <a:avLst/>
          </a:prstGeom>
        </p:spPr>
      </p:pic>
      <p:sp>
        <p:nvSpPr>
          <p:cNvPr id="4" name="TextBox 3">
            <a:extLst>
              <a:ext uri="{FF2B5EF4-FFF2-40B4-BE49-F238E27FC236}">
                <a16:creationId xmlns:a16="http://schemas.microsoft.com/office/drawing/2014/main" id="{40CDDE5A-A8AA-40C0-AFCF-E1B329FF1D91}"/>
              </a:ext>
            </a:extLst>
          </p:cNvPr>
          <p:cNvSpPr txBox="1"/>
          <p:nvPr/>
        </p:nvSpPr>
        <p:spPr>
          <a:xfrm>
            <a:off x="7296925" y="5698817"/>
            <a:ext cx="4760950" cy="276999"/>
          </a:xfrm>
          <a:prstGeom prst="rect">
            <a:avLst/>
          </a:prstGeom>
          <a:noFill/>
        </p:spPr>
        <p:txBody>
          <a:bodyPr wrap="square" rtlCol="0">
            <a:spAutoFit/>
          </a:bodyPr>
          <a:lstStyle/>
          <a:p>
            <a:pPr defTabSz="914225"/>
            <a:r>
              <a:rPr lang="en-US" sz="1200" dirty="0">
                <a:solidFill>
                  <a:prstClr val="black"/>
                </a:solidFill>
                <a:latin typeface="Segoe UI" panose="020B0502040204020203" pitchFamily="34" charset="0"/>
                <a:cs typeface="Segoe UI" panose="020B0502040204020203" pitchFamily="34" charset="0"/>
              </a:rPr>
              <a:t>*When the Device Slicer is selected, only “Total Sales” changes. </a:t>
            </a:r>
          </a:p>
        </p:txBody>
      </p:sp>
      <p:sp>
        <p:nvSpPr>
          <p:cNvPr id="9" name="TextBox 8">
            <a:extLst>
              <a:ext uri="{FF2B5EF4-FFF2-40B4-BE49-F238E27FC236}">
                <a16:creationId xmlns:a16="http://schemas.microsoft.com/office/drawing/2014/main" id="{1723E34A-1A86-4505-BC0A-C91AF3F58C4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6076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 – Ignore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D2E63057-96BE-4EB0-8F5B-F478FE2DE58B}"/>
              </a:ext>
            </a:extLst>
          </p:cNvPr>
          <p:cNvSpPr>
            <a:spLocks noGrp="1"/>
          </p:cNvSpPr>
          <p:nvPr>
            <p:ph type="title"/>
          </p:nvPr>
        </p:nvSpPr>
        <p:spPr>
          <a:xfrm>
            <a:off x="259618" y="1865639"/>
            <a:ext cx="11655840" cy="524527"/>
          </a:xfrm>
        </p:spPr>
        <p:txBody>
          <a:bodyPr vert="horz" wrap="square" lIns="146304" tIns="91440" rIns="146304" bIns="91440" rtlCol="0" anchor="t">
            <a:noAutofit/>
          </a:bodyPr>
          <a:lstStyle/>
          <a:p>
            <a:r>
              <a:rPr lang="en-US" sz="2800" b="1" dirty="0">
                <a:solidFill>
                  <a:srgbClr val="505050"/>
                </a:solidFill>
                <a:latin typeface="+mn-lt"/>
              </a:rPr>
              <a:t>CALCULATE – The Most Important Function in DAX</a:t>
            </a:r>
          </a:p>
        </p:txBody>
      </p:sp>
      <p:sp>
        <p:nvSpPr>
          <p:cNvPr id="9" name="TextBox 8">
            <a:extLst>
              <a:ext uri="{FF2B5EF4-FFF2-40B4-BE49-F238E27FC236}">
                <a16:creationId xmlns:a16="http://schemas.microsoft.com/office/drawing/2014/main" id="{037F25E3-3ACA-4434-847D-F9EEA2A2B003}"/>
              </a:ext>
            </a:extLst>
          </p:cNvPr>
          <p:cNvSpPr txBox="1"/>
          <p:nvPr/>
        </p:nvSpPr>
        <p:spPr>
          <a:xfrm>
            <a:off x="472965" y="25058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a:extLst>
              <a:ext uri="{FF2B5EF4-FFF2-40B4-BE49-F238E27FC236}">
                <a16:creationId xmlns:a16="http://schemas.microsoft.com/office/drawing/2014/main" id="{36838990-EE44-49D7-9FA7-1EACED3549CC}"/>
              </a:ext>
            </a:extLst>
          </p:cNvPr>
          <p:cNvSpPr/>
          <p:nvPr/>
        </p:nvSpPr>
        <p:spPr bwMode="auto">
          <a:xfrm>
            <a:off x="560345"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1" name="Rectangle 10">
            <a:extLst>
              <a:ext uri="{FF2B5EF4-FFF2-40B4-BE49-F238E27FC236}">
                <a16:creationId xmlns:a16="http://schemas.microsoft.com/office/drawing/2014/main" id="{2A0606D2-5695-4D54-BFF1-F0DCC6756E66}"/>
              </a:ext>
            </a:extLst>
          </p:cNvPr>
          <p:cNvSpPr/>
          <p:nvPr/>
        </p:nvSpPr>
        <p:spPr bwMode="auto">
          <a:xfrm>
            <a:off x="3378601" y="3429000"/>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Ignore Filter</a:t>
            </a:r>
          </a:p>
        </p:txBody>
      </p:sp>
      <p:sp>
        <p:nvSpPr>
          <p:cNvPr id="12" name="Rectangle 11">
            <a:extLst>
              <a:ext uri="{FF2B5EF4-FFF2-40B4-BE49-F238E27FC236}">
                <a16:creationId xmlns:a16="http://schemas.microsoft.com/office/drawing/2014/main" id="{EDF8A21D-5F9D-4F94-B4D6-D6F4C3C6F56C}"/>
              </a:ext>
            </a:extLst>
          </p:cNvPr>
          <p:cNvSpPr/>
          <p:nvPr/>
        </p:nvSpPr>
        <p:spPr bwMode="auto">
          <a:xfrm>
            <a:off x="6196857"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3" name="Rectangle 12">
            <a:extLst>
              <a:ext uri="{FF2B5EF4-FFF2-40B4-BE49-F238E27FC236}">
                <a16:creationId xmlns:a16="http://schemas.microsoft.com/office/drawing/2014/main" id="{E137D58E-4F75-434C-A5D3-DDCB65249238}"/>
              </a:ext>
            </a:extLst>
          </p:cNvPr>
          <p:cNvSpPr/>
          <p:nvPr/>
        </p:nvSpPr>
        <p:spPr bwMode="auto">
          <a:xfrm>
            <a:off x="9015112" y="3429000"/>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2" name="TextBox 1">
            <a:extLst>
              <a:ext uri="{FF2B5EF4-FFF2-40B4-BE49-F238E27FC236}">
                <a16:creationId xmlns:a16="http://schemas.microsoft.com/office/drawing/2014/main" id="{02FD8691-4F08-4003-AEA5-061EF95506C3}"/>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870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 – Ignore an existing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9A1DBBC8-760C-40BB-AF0E-7D9A53B3FC90}"/>
              </a:ext>
            </a:extLst>
          </p:cNvPr>
          <p:cNvSpPr/>
          <p:nvPr/>
        </p:nvSpPr>
        <p:spPr>
          <a:xfrm>
            <a:off x="252248" y="1938368"/>
            <a:ext cx="10858390" cy="369332"/>
          </a:xfrm>
          <a:prstGeom prst="rect">
            <a:avLst/>
          </a:prstGeom>
        </p:spPr>
        <p:txBody>
          <a:bodyPr wrap="square">
            <a:spAutoFit/>
          </a:bodyPr>
          <a:lstStyle/>
          <a:p>
            <a:r>
              <a:rPr lang="en-US" b="1" dirty="0">
                <a:solidFill>
                  <a:srgbClr val="00B0F0"/>
                </a:solidFill>
              </a:rPr>
              <a:t>[Total Sales All Geo] = CALCULATE([Total Sales], ALL(GeographyDim))</a:t>
            </a:r>
          </a:p>
        </p:txBody>
      </p:sp>
      <p:pic>
        <p:nvPicPr>
          <p:cNvPr id="3" name="Picture 2">
            <a:extLst>
              <a:ext uri="{FF2B5EF4-FFF2-40B4-BE49-F238E27FC236}">
                <a16:creationId xmlns:a16="http://schemas.microsoft.com/office/drawing/2014/main" id="{47079FFF-39A1-4FD3-B0CA-2B09FBB4779E}"/>
              </a:ext>
            </a:extLst>
          </p:cNvPr>
          <p:cNvPicPr>
            <a:picLocks noChangeAspect="1"/>
          </p:cNvPicPr>
          <p:nvPr/>
        </p:nvPicPr>
        <p:blipFill>
          <a:blip r:embed="rId3"/>
          <a:stretch>
            <a:fillRect/>
          </a:stretch>
        </p:blipFill>
        <p:spPr>
          <a:xfrm>
            <a:off x="6457708" y="2487953"/>
            <a:ext cx="3026217" cy="3250381"/>
          </a:xfrm>
          <a:prstGeom prst="rect">
            <a:avLst/>
          </a:prstGeom>
        </p:spPr>
      </p:pic>
      <p:pic>
        <p:nvPicPr>
          <p:cNvPr id="4" name="Picture 3">
            <a:extLst>
              <a:ext uri="{FF2B5EF4-FFF2-40B4-BE49-F238E27FC236}">
                <a16:creationId xmlns:a16="http://schemas.microsoft.com/office/drawing/2014/main" id="{31017CBA-4AA5-40FE-A4FC-64A7A897EF94}"/>
              </a:ext>
            </a:extLst>
          </p:cNvPr>
          <p:cNvPicPr>
            <a:picLocks noChangeAspect="1"/>
          </p:cNvPicPr>
          <p:nvPr/>
        </p:nvPicPr>
        <p:blipFill>
          <a:blip r:embed="rId4"/>
          <a:stretch>
            <a:fillRect/>
          </a:stretch>
        </p:blipFill>
        <p:spPr>
          <a:xfrm>
            <a:off x="891540" y="2599237"/>
            <a:ext cx="4495839" cy="2871923"/>
          </a:xfrm>
          <a:prstGeom prst="rect">
            <a:avLst/>
          </a:prstGeom>
        </p:spPr>
      </p:pic>
      <p:sp>
        <p:nvSpPr>
          <p:cNvPr id="12" name="Rectangle 11">
            <a:extLst>
              <a:ext uri="{FF2B5EF4-FFF2-40B4-BE49-F238E27FC236}">
                <a16:creationId xmlns:a16="http://schemas.microsoft.com/office/drawing/2014/main" id="{ACCA9F0C-F66B-4845-88F4-F31E816A502D}"/>
              </a:ext>
            </a:extLst>
          </p:cNvPr>
          <p:cNvSpPr/>
          <p:nvPr/>
        </p:nvSpPr>
        <p:spPr>
          <a:xfrm>
            <a:off x="326547" y="5973766"/>
            <a:ext cx="6131161" cy="276999"/>
          </a:xfrm>
          <a:prstGeom prst="rect">
            <a:avLst/>
          </a:prstGeom>
        </p:spPr>
        <p:txBody>
          <a:bodyPr wrap="square">
            <a:spAutoFit/>
          </a:bodyPr>
          <a:lstStyle/>
          <a:p>
            <a:r>
              <a:rPr lang="en-US" sz="1200" dirty="0"/>
              <a:t>*Ignore filter on ANY column from the </a:t>
            </a:r>
            <a:r>
              <a:rPr lang="en-US" sz="1200" dirty="0" err="1"/>
              <a:t>GeographyDim</a:t>
            </a:r>
            <a:r>
              <a:rPr lang="en-US" sz="1200" dirty="0"/>
              <a:t> table, but allows filters from Year </a:t>
            </a:r>
          </a:p>
        </p:txBody>
      </p:sp>
      <p:sp>
        <p:nvSpPr>
          <p:cNvPr id="8" name="TextBox 7">
            <a:extLst>
              <a:ext uri="{FF2B5EF4-FFF2-40B4-BE49-F238E27FC236}">
                <a16:creationId xmlns:a16="http://schemas.microsoft.com/office/drawing/2014/main" id="{9A376B24-9338-4516-A476-7B5616EBA30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5077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 – Ignore an existing filter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E5D3997E-B0D4-47EB-B9F3-C0FBA6E41618}"/>
              </a:ext>
            </a:extLst>
          </p:cNvPr>
          <p:cNvSpPr/>
          <p:nvPr/>
        </p:nvSpPr>
        <p:spPr>
          <a:xfrm>
            <a:off x="224375" y="1979041"/>
            <a:ext cx="10858390" cy="369332"/>
          </a:xfrm>
          <a:prstGeom prst="rect">
            <a:avLst/>
          </a:prstGeom>
        </p:spPr>
        <p:txBody>
          <a:bodyPr wrap="square">
            <a:spAutoFit/>
          </a:bodyPr>
          <a:lstStyle/>
          <a:p>
            <a:r>
              <a:rPr lang="en-US" b="1" dirty="0">
                <a:solidFill>
                  <a:srgbClr val="00B0F0"/>
                </a:solidFill>
              </a:rPr>
              <a:t>[Total Sales All States] = CALCULATE([Total Sales], ALL(GeographyDim[State]))</a:t>
            </a:r>
          </a:p>
        </p:txBody>
      </p:sp>
      <p:pic>
        <p:nvPicPr>
          <p:cNvPr id="3" name="Picture 2">
            <a:extLst>
              <a:ext uri="{FF2B5EF4-FFF2-40B4-BE49-F238E27FC236}">
                <a16:creationId xmlns:a16="http://schemas.microsoft.com/office/drawing/2014/main" id="{D53A9500-79F4-4452-8085-3C1E2A289591}"/>
              </a:ext>
            </a:extLst>
          </p:cNvPr>
          <p:cNvPicPr>
            <a:picLocks noChangeAspect="1"/>
          </p:cNvPicPr>
          <p:nvPr/>
        </p:nvPicPr>
        <p:blipFill>
          <a:blip r:embed="rId3"/>
          <a:stretch>
            <a:fillRect/>
          </a:stretch>
        </p:blipFill>
        <p:spPr>
          <a:xfrm>
            <a:off x="6243800" y="2556382"/>
            <a:ext cx="3941912" cy="3295289"/>
          </a:xfrm>
          <a:prstGeom prst="rect">
            <a:avLst/>
          </a:prstGeom>
        </p:spPr>
      </p:pic>
      <p:pic>
        <p:nvPicPr>
          <p:cNvPr id="4" name="Picture 3">
            <a:extLst>
              <a:ext uri="{FF2B5EF4-FFF2-40B4-BE49-F238E27FC236}">
                <a16:creationId xmlns:a16="http://schemas.microsoft.com/office/drawing/2014/main" id="{B3837241-ACFC-4702-9A29-D05A88F759A1}"/>
              </a:ext>
            </a:extLst>
          </p:cNvPr>
          <p:cNvPicPr>
            <a:picLocks noChangeAspect="1"/>
          </p:cNvPicPr>
          <p:nvPr/>
        </p:nvPicPr>
        <p:blipFill>
          <a:blip r:embed="rId4"/>
          <a:stretch>
            <a:fillRect/>
          </a:stretch>
        </p:blipFill>
        <p:spPr>
          <a:xfrm>
            <a:off x="694001" y="2556381"/>
            <a:ext cx="4891974" cy="3295289"/>
          </a:xfrm>
          <a:prstGeom prst="rect">
            <a:avLst/>
          </a:prstGeom>
        </p:spPr>
      </p:pic>
      <p:sp>
        <p:nvSpPr>
          <p:cNvPr id="12" name="Rectangle 11">
            <a:extLst>
              <a:ext uri="{FF2B5EF4-FFF2-40B4-BE49-F238E27FC236}">
                <a16:creationId xmlns:a16="http://schemas.microsoft.com/office/drawing/2014/main" id="{613B325A-6B7B-4E90-8CF2-5C217695D9A6}"/>
              </a:ext>
            </a:extLst>
          </p:cNvPr>
          <p:cNvSpPr/>
          <p:nvPr/>
        </p:nvSpPr>
        <p:spPr>
          <a:xfrm>
            <a:off x="355042" y="5863693"/>
            <a:ext cx="6423445" cy="276999"/>
          </a:xfrm>
          <a:prstGeom prst="rect">
            <a:avLst/>
          </a:prstGeom>
        </p:spPr>
        <p:txBody>
          <a:bodyPr wrap="square">
            <a:spAutoFit/>
          </a:bodyPr>
          <a:lstStyle/>
          <a:p>
            <a:r>
              <a:rPr lang="en-US" sz="1200" dirty="0"/>
              <a:t>*Ignore filter on the STATE column from the </a:t>
            </a:r>
            <a:r>
              <a:rPr lang="en-US" sz="1200" dirty="0" err="1"/>
              <a:t>GeographyDim</a:t>
            </a:r>
            <a:r>
              <a:rPr lang="en-US" sz="1200" dirty="0"/>
              <a:t> table, but allows filters from Year</a:t>
            </a:r>
          </a:p>
        </p:txBody>
      </p:sp>
      <p:sp>
        <p:nvSpPr>
          <p:cNvPr id="8" name="TextBox 7">
            <a:extLst>
              <a:ext uri="{FF2B5EF4-FFF2-40B4-BE49-F238E27FC236}">
                <a16:creationId xmlns:a16="http://schemas.microsoft.com/office/drawing/2014/main" id="{C153FFB8-2F39-4C49-8B2C-528FFB8F793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914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 – Ignore an existing filter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974709D2-297E-46BA-A0BE-700B80B68F5A}"/>
              </a:ext>
            </a:extLst>
          </p:cNvPr>
          <p:cNvSpPr/>
          <p:nvPr/>
        </p:nvSpPr>
        <p:spPr>
          <a:xfrm>
            <a:off x="472965" y="1971332"/>
            <a:ext cx="10858390" cy="369332"/>
          </a:xfrm>
          <a:prstGeom prst="rect">
            <a:avLst/>
          </a:prstGeom>
        </p:spPr>
        <p:txBody>
          <a:bodyPr wrap="square">
            <a:spAutoFit/>
          </a:bodyPr>
          <a:lstStyle/>
          <a:p>
            <a:r>
              <a:rPr lang="en-US" b="1" dirty="0">
                <a:solidFill>
                  <a:srgbClr val="00B0F0"/>
                </a:solidFill>
              </a:rPr>
              <a:t>[Total Sales All Selected States] = CALCULATE([Total Sales], ALLSELECTED(GeographyDim[State]))</a:t>
            </a:r>
          </a:p>
        </p:txBody>
      </p:sp>
      <p:pic>
        <p:nvPicPr>
          <p:cNvPr id="3" name="Picture 2">
            <a:extLst>
              <a:ext uri="{FF2B5EF4-FFF2-40B4-BE49-F238E27FC236}">
                <a16:creationId xmlns:a16="http://schemas.microsoft.com/office/drawing/2014/main" id="{C8A1A801-BCC6-430B-8E6A-64BE857E13AB}"/>
              </a:ext>
            </a:extLst>
          </p:cNvPr>
          <p:cNvPicPr>
            <a:picLocks noChangeAspect="1"/>
          </p:cNvPicPr>
          <p:nvPr/>
        </p:nvPicPr>
        <p:blipFill>
          <a:blip r:embed="rId3"/>
          <a:stretch>
            <a:fillRect/>
          </a:stretch>
        </p:blipFill>
        <p:spPr>
          <a:xfrm>
            <a:off x="7893427" y="2727873"/>
            <a:ext cx="3009900" cy="2562225"/>
          </a:xfrm>
          <a:prstGeom prst="rect">
            <a:avLst/>
          </a:prstGeom>
        </p:spPr>
      </p:pic>
      <p:pic>
        <p:nvPicPr>
          <p:cNvPr id="4" name="Picture 3">
            <a:extLst>
              <a:ext uri="{FF2B5EF4-FFF2-40B4-BE49-F238E27FC236}">
                <a16:creationId xmlns:a16="http://schemas.microsoft.com/office/drawing/2014/main" id="{94A2435E-BEA6-4D2F-86C0-B43343F02148}"/>
              </a:ext>
            </a:extLst>
          </p:cNvPr>
          <p:cNvPicPr>
            <a:picLocks noChangeAspect="1"/>
          </p:cNvPicPr>
          <p:nvPr/>
        </p:nvPicPr>
        <p:blipFill>
          <a:blip r:embed="rId4"/>
          <a:stretch>
            <a:fillRect/>
          </a:stretch>
        </p:blipFill>
        <p:spPr>
          <a:xfrm>
            <a:off x="472965" y="2726008"/>
            <a:ext cx="6528976" cy="1124262"/>
          </a:xfrm>
          <a:prstGeom prst="rect">
            <a:avLst/>
          </a:prstGeom>
        </p:spPr>
      </p:pic>
      <p:sp>
        <p:nvSpPr>
          <p:cNvPr id="12" name="Rectangle 11">
            <a:extLst>
              <a:ext uri="{FF2B5EF4-FFF2-40B4-BE49-F238E27FC236}">
                <a16:creationId xmlns:a16="http://schemas.microsoft.com/office/drawing/2014/main" id="{EB38BAFC-F741-4015-B787-BFAF2BF1EBA7}"/>
              </a:ext>
            </a:extLst>
          </p:cNvPr>
          <p:cNvSpPr/>
          <p:nvPr/>
        </p:nvSpPr>
        <p:spPr>
          <a:xfrm>
            <a:off x="472965" y="5940494"/>
            <a:ext cx="6639339" cy="276999"/>
          </a:xfrm>
          <a:prstGeom prst="rect">
            <a:avLst/>
          </a:prstGeom>
        </p:spPr>
        <p:txBody>
          <a:bodyPr wrap="square">
            <a:spAutoFit/>
          </a:bodyPr>
          <a:lstStyle/>
          <a:p>
            <a:r>
              <a:rPr lang="en-US" sz="1200" dirty="0"/>
              <a:t>*Ignore filter on the STATE column from the </a:t>
            </a:r>
            <a:r>
              <a:rPr lang="en-US" sz="1200" dirty="0" err="1"/>
              <a:t>GeographyDim</a:t>
            </a:r>
            <a:r>
              <a:rPr lang="en-US" sz="1200" dirty="0"/>
              <a:t> table, but allows filters from Year</a:t>
            </a:r>
          </a:p>
        </p:txBody>
      </p:sp>
      <p:sp>
        <p:nvSpPr>
          <p:cNvPr id="8" name="TextBox 7">
            <a:extLst>
              <a:ext uri="{FF2B5EF4-FFF2-40B4-BE49-F238E27FC236}">
                <a16:creationId xmlns:a16="http://schemas.microsoft.com/office/drawing/2014/main" id="{64642ADF-17B6-4255-90D5-84B90CE73E5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078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 – Update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9A64F469-B8CA-428C-9FA5-68CBCF9EB618}"/>
              </a:ext>
            </a:extLst>
          </p:cNvPr>
          <p:cNvSpPr>
            <a:spLocks noGrp="1"/>
          </p:cNvSpPr>
          <p:nvPr>
            <p:ph type="title"/>
          </p:nvPr>
        </p:nvSpPr>
        <p:spPr>
          <a:xfrm>
            <a:off x="268080" y="1789308"/>
            <a:ext cx="11655840" cy="524527"/>
          </a:xfrm>
        </p:spPr>
        <p:txBody>
          <a:bodyPr vert="horz" wrap="square" lIns="146304" tIns="91440" rIns="146304" bIns="91440" rtlCol="0" anchor="t">
            <a:noAutofit/>
          </a:bodyPr>
          <a:lstStyle/>
          <a:p>
            <a:r>
              <a:rPr lang="en-US" sz="2800" b="1" dirty="0">
                <a:solidFill>
                  <a:srgbClr val="505050"/>
                </a:solidFill>
                <a:latin typeface="+mn-lt"/>
              </a:rPr>
              <a:t>CALCULATE – The Most Important Function in DAX</a:t>
            </a:r>
          </a:p>
        </p:txBody>
      </p:sp>
      <p:sp>
        <p:nvSpPr>
          <p:cNvPr id="9" name="TextBox 8">
            <a:extLst>
              <a:ext uri="{FF2B5EF4-FFF2-40B4-BE49-F238E27FC236}">
                <a16:creationId xmlns:a16="http://schemas.microsoft.com/office/drawing/2014/main" id="{861E7D12-4278-4089-959A-EFD4E31C6A2F}"/>
              </a:ext>
            </a:extLst>
          </p:cNvPr>
          <p:cNvSpPr txBox="1"/>
          <p:nvPr/>
        </p:nvSpPr>
        <p:spPr>
          <a:xfrm>
            <a:off x="624625" y="2421877"/>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a:extLst>
              <a:ext uri="{FF2B5EF4-FFF2-40B4-BE49-F238E27FC236}">
                <a16:creationId xmlns:a16="http://schemas.microsoft.com/office/drawing/2014/main" id="{52973EA9-A533-4DA3-99CD-01F0527FC880}"/>
              </a:ext>
            </a:extLst>
          </p:cNvPr>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1" name="Rectangle 10">
            <a:extLst>
              <a:ext uri="{FF2B5EF4-FFF2-40B4-BE49-F238E27FC236}">
                <a16:creationId xmlns:a16="http://schemas.microsoft.com/office/drawing/2014/main" id="{42F500D9-86CF-4283-870A-F10B789DEF1C}"/>
              </a:ext>
            </a:extLst>
          </p:cNvPr>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2" name="Rectangle 11">
            <a:extLst>
              <a:ext uri="{FF2B5EF4-FFF2-40B4-BE49-F238E27FC236}">
                <a16:creationId xmlns:a16="http://schemas.microsoft.com/office/drawing/2014/main" id="{0C29CE6B-A167-4AAD-B09F-233D23AF3301}"/>
              </a:ext>
            </a:extLst>
          </p:cNvPr>
          <p:cNvSpPr/>
          <p:nvPr/>
        </p:nvSpPr>
        <p:spPr bwMode="auto">
          <a:xfrm>
            <a:off x="6165325"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Update Filter</a:t>
            </a:r>
          </a:p>
        </p:txBody>
      </p:sp>
      <p:sp>
        <p:nvSpPr>
          <p:cNvPr id="13" name="Rectangle 12">
            <a:extLst>
              <a:ext uri="{FF2B5EF4-FFF2-40B4-BE49-F238E27FC236}">
                <a16:creationId xmlns:a16="http://schemas.microsoft.com/office/drawing/2014/main" id="{35F4ED8F-2674-4AAB-AE42-6E30662347EF}"/>
              </a:ext>
            </a:extLst>
          </p:cNvPr>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2" name="TextBox 1">
            <a:extLst>
              <a:ext uri="{FF2B5EF4-FFF2-40B4-BE49-F238E27FC236}">
                <a16:creationId xmlns:a16="http://schemas.microsoft.com/office/drawing/2014/main" id="{F82A2EBD-5F21-4E0C-A7FC-24D87196A42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255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 – Update Existing Filter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6383DF37-B775-4B40-99EE-BCFA682C4A59}"/>
              </a:ext>
            </a:extLst>
          </p:cNvPr>
          <p:cNvSpPr/>
          <p:nvPr/>
        </p:nvSpPr>
        <p:spPr>
          <a:xfrm>
            <a:off x="790626" y="1954581"/>
            <a:ext cx="7315249" cy="381794"/>
          </a:xfrm>
          <a:prstGeom prst="rect">
            <a:avLst/>
          </a:prstGeom>
        </p:spPr>
        <p:txBody>
          <a:bodyPr wrap="square">
            <a:spAutoFit/>
          </a:bodyPr>
          <a:lstStyle/>
          <a:p>
            <a:r>
              <a:rPr lang="en-US" b="1" dirty="0">
                <a:solidFill>
                  <a:srgbClr val="00B0F0"/>
                </a:solidFill>
              </a:rPr>
              <a:t>[2014 Sales] = CALCULATE([Total Sales], DateDim[Year] = 2014)</a:t>
            </a:r>
          </a:p>
        </p:txBody>
      </p:sp>
      <p:pic>
        <p:nvPicPr>
          <p:cNvPr id="3" name="Picture 2">
            <a:extLst>
              <a:ext uri="{FF2B5EF4-FFF2-40B4-BE49-F238E27FC236}">
                <a16:creationId xmlns:a16="http://schemas.microsoft.com/office/drawing/2014/main" id="{DC3521BC-525B-4CE5-83C0-5CAB838A0E8E}"/>
              </a:ext>
            </a:extLst>
          </p:cNvPr>
          <p:cNvPicPr>
            <a:picLocks noChangeAspect="1"/>
          </p:cNvPicPr>
          <p:nvPr/>
        </p:nvPicPr>
        <p:blipFill>
          <a:blip r:embed="rId3"/>
          <a:stretch>
            <a:fillRect/>
          </a:stretch>
        </p:blipFill>
        <p:spPr>
          <a:xfrm>
            <a:off x="5643951" y="2644100"/>
            <a:ext cx="1471656" cy="1984107"/>
          </a:xfrm>
          <a:prstGeom prst="rect">
            <a:avLst/>
          </a:prstGeom>
        </p:spPr>
      </p:pic>
      <p:pic>
        <p:nvPicPr>
          <p:cNvPr id="4" name="Picture 3">
            <a:extLst>
              <a:ext uri="{FF2B5EF4-FFF2-40B4-BE49-F238E27FC236}">
                <a16:creationId xmlns:a16="http://schemas.microsoft.com/office/drawing/2014/main" id="{EBBAC4B8-1FB2-4696-9169-4D9D6FC5FAAA}"/>
              </a:ext>
            </a:extLst>
          </p:cNvPr>
          <p:cNvPicPr>
            <a:picLocks noChangeAspect="1"/>
          </p:cNvPicPr>
          <p:nvPr/>
        </p:nvPicPr>
        <p:blipFill>
          <a:blip r:embed="rId4"/>
          <a:stretch>
            <a:fillRect/>
          </a:stretch>
        </p:blipFill>
        <p:spPr>
          <a:xfrm>
            <a:off x="790626" y="2644100"/>
            <a:ext cx="3715462" cy="3793030"/>
          </a:xfrm>
          <a:prstGeom prst="rect">
            <a:avLst/>
          </a:prstGeom>
        </p:spPr>
      </p:pic>
      <p:sp>
        <p:nvSpPr>
          <p:cNvPr id="12" name="TextBox 11">
            <a:extLst>
              <a:ext uri="{FF2B5EF4-FFF2-40B4-BE49-F238E27FC236}">
                <a16:creationId xmlns:a16="http://schemas.microsoft.com/office/drawing/2014/main" id="{051544A5-3929-4C2F-956E-BDB0460607FA}"/>
              </a:ext>
            </a:extLst>
          </p:cNvPr>
          <p:cNvSpPr txBox="1"/>
          <p:nvPr/>
        </p:nvSpPr>
        <p:spPr>
          <a:xfrm>
            <a:off x="5434897" y="6160131"/>
            <a:ext cx="2763078" cy="276999"/>
          </a:xfrm>
          <a:prstGeom prst="rect">
            <a:avLst/>
          </a:prstGeom>
          <a:noFill/>
        </p:spPr>
        <p:txBody>
          <a:bodyPr wrap="square" rtlCol="0">
            <a:spAutoFit/>
          </a:bodyPr>
          <a:lstStyle/>
          <a:p>
            <a:pPr defTabSz="914225"/>
            <a:r>
              <a:rPr lang="en-US" sz="1200" dirty="0">
                <a:solidFill>
                  <a:prstClr val="black"/>
                </a:solidFill>
                <a:latin typeface="Segoe UI" panose="020B0502040204020203" pitchFamily="34" charset="0"/>
                <a:cs typeface="Segoe UI" panose="020B0502040204020203" pitchFamily="34" charset="0"/>
              </a:rPr>
              <a:t>*Ignores filter on the Year Slicer</a:t>
            </a:r>
          </a:p>
        </p:txBody>
      </p:sp>
      <p:sp>
        <p:nvSpPr>
          <p:cNvPr id="8" name="TextBox 7">
            <a:extLst>
              <a:ext uri="{FF2B5EF4-FFF2-40B4-BE49-F238E27FC236}">
                <a16:creationId xmlns:a16="http://schemas.microsoft.com/office/drawing/2014/main" id="{52CE12AE-1F64-4094-9A35-15A9C0D3B6D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9645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322644" y="101396"/>
            <a:ext cx="837547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CALCULATE – Convert Row Context to Filter Context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48D23BFF-AB42-4703-9410-65D705D71A0F}"/>
              </a:ext>
            </a:extLst>
          </p:cNvPr>
          <p:cNvSpPr>
            <a:spLocks noGrp="1"/>
          </p:cNvSpPr>
          <p:nvPr>
            <p:ph type="title"/>
          </p:nvPr>
        </p:nvSpPr>
        <p:spPr>
          <a:xfrm>
            <a:off x="181118" y="1794162"/>
            <a:ext cx="11655840" cy="524527"/>
          </a:xfrm>
        </p:spPr>
        <p:txBody>
          <a:bodyPr vert="horz" wrap="square" lIns="146304" tIns="91440" rIns="146304" bIns="91440" rtlCol="0" anchor="t">
            <a:noAutofit/>
          </a:bodyPr>
          <a:lstStyle/>
          <a:p>
            <a:r>
              <a:rPr lang="en-US" sz="2800" b="1" dirty="0">
                <a:solidFill>
                  <a:srgbClr val="505050"/>
                </a:solidFill>
                <a:latin typeface="+mn-lt"/>
              </a:rPr>
              <a:t>CALCULATE – The Most Important Function in DAX</a:t>
            </a:r>
          </a:p>
        </p:txBody>
      </p:sp>
      <p:sp>
        <p:nvSpPr>
          <p:cNvPr id="9" name="TextBox 8">
            <a:extLst>
              <a:ext uri="{FF2B5EF4-FFF2-40B4-BE49-F238E27FC236}">
                <a16:creationId xmlns:a16="http://schemas.microsoft.com/office/drawing/2014/main" id="{C623D4BD-1FA2-4D1E-8B12-8F8801E008AD}"/>
              </a:ext>
            </a:extLst>
          </p:cNvPr>
          <p:cNvSpPr txBox="1"/>
          <p:nvPr/>
        </p:nvSpPr>
        <p:spPr>
          <a:xfrm>
            <a:off x="772828" y="2295763"/>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a:extLst>
              <a:ext uri="{FF2B5EF4-FFF2-40B4-BE49-F238E27FC236}">
                <a16:creationId xmlns:a16="http://schemas.microsoft.com/office/drawing/2014/main" id="{95A33458-1066-4161-BE12-C15B8FBF8C7E}"/>
              </a:ext>
            </a:extLst>
          </p:cNvPr>
          <p:cNvSpPr/>
          <p:nvPr/>
        </p:nvSpPr>
        <p:spPr bwMode="auto">
          <a:xfrm>
            <a:off x="465751" y="3123648"/>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1" name="Rectangle 10">
            <a:extLst>
              <a:ext uri="{FF2B5EF4-FFF2-40B4-BE49-F238E27FC236}">
                <a16:creationId xmlns:a16="http://schemas.microsoft.com/office/drawing/2014/main" id="{988215FF-EFE0-47E3-9B7A-248909F86CD2}"/>
              </a:ext>
            </a:extLst>
          </p:cNvPr>
          <p:cNvSpPr/>
          <p:nvPr/>
        </p:nvSpPr>
        <p:spPr bwMode="auto">
          <a:xfrm>
            <a:off x="3284007" y="3123648"/>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2" name="Rectangle 11">
            <a:extLst>
              <a:ext uri="{FF2B5EF4-FFF2-40B4-BE49-F238E27FC236}">
                <a16:creationId xmlns:a16="http://schemas.microsoft.com/office/drawing/2014/main" id="{52004E1E-8555-4414-959E-4A37D3FA7591}"/>
              </a:ext>
            </a:extLst>
          </p:cNvPr>
          <p:cNvSpPr/>
          <p:nvPr/>
        </p:nvSpPr>
        <p:spPr bwMode="auto">
          <a:xfrm>
            <a:off x="6102263" y="3123648"/>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3" name="Rectangle 12">
            <a:extLst>
              <a:ext uri="{FF2B5EF4-FFF2-40B4-BE49-F238E27FC236}">
                <a16:creationId xmlns:a16="http://schemas.microsoft.com/office/drawing/2014/main" id="{5D662700-63E0-4D9B-862D-93C57EE51E13}"/>
              </a:ext>
            </a:extLst>
          </p:cNvPr>
          <p:cNvSpPr/>
          <p:nvPr/>
        </p:nvSpPr>
        <p:spPr bwMode="auto">
          <a:xfrm>
            <a:off x="8920518" y="3123648"/>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Convert Row Context to Filter Context</a:t>
            </a:r>
          </a:p>
        </p:txBody>
      </p:sp>
      <p:sp>
        <p:nvSpPr>
          <p:cNvPr id="14" name="TextBox 13">
            <a:extLst>
              <a:ext uri="{FF2B5EF4-FFF2-40B4-BE49-F238E27FC236}">
                <a16:creationId xmlns:a16="http://schemas.microsoft.com/office/drawing/2014/main" id="{0DE58185-7DDF-4A6F-8920-E2F227ADE0F9}"/>
              </a:ext>
            </a:extLst>
          </p:cNvPr>
          <p:cNvSpPr txBox="1"/>
          <p:nvPr/>
        </p:nvSpPr>
        <p:spPr>
          <a:xfrm>
            <a:off x="4733812" y="5865812"/>
            <a:ext cx="71031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investigate what we mean by </a:t>
            </a:r>
            <a:r>
              <a:rPr lang="en-US" sz="2400" b="1" dirty="0">
                <a:gradFill>
                  <a:gsLst>
                    <a:gs pos="2917">
                      <a:schemeClr val="tx1"/>
                    </a:gs>
                    <a:gs pos="30000">
                      <a:schemeClr val="tx1"/>
                    </a:gs>
                  </a:gsLst>
                  <a:lin ang="5400000" scaled="0"/>
                </a:gradFill>
              </a:rPr>
              <a:t>Filter Context</a:t>
            </a:r>
          </a:p>
        </p:txBody>
      </p:sp>
      <p:sp>
        <p:nvSpPr>
          <p:cNvPr id="2" name="TextBox 1">
            <a:extLst>
              <a:ext uri="{FF2B5EF4-FFF2-40B4-BE49-F238E27FC236}">
                <a16:creationId xmlns:a16="http://schemas.microsoft.com/office/drawing/2014/main" id="{6251F09E-46B1-4E31-8F0D-647F3A5C0BE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269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4" y="524782"/>
            <a:ext cx="8379373"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dirty="0">
                <a:solidFill>
                  <a:schemeClr val="bg1"/>
                </a:solidFill>
                <a:latin typeface="Segoe UI" panose="020B0502040204020203" pitchFamily="34" charset="0"/>
                <a:cs typeface="Segoe UI" panose="020B0502040204020203" pitchFamily="34" charset="0"/>
              </a:rPr>
              <a:t>Power BI Desktop Data Flow</a:t>
            </a:r>
            <a:endPar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FE2A3715-9B6E-4E0E-90A1-A6497D78ABD8}"/>
              </a:ext>
            </a:extLst>
          </p:cNvPr>
          <p:cNvSpPr/>
          <p:nvPr/>
        </p:nvSpPr>
        <p:spPr bwMode="auto">
          <a:xfrm>
            <a:off x="118241" y="1777691"/>
            <a:ext cx="8997323" cy="5080309"/>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rPr>
              <a:t>Power BI Desktop file                    </a:t>
            </a:r>
          </a:p>
        </p:txBody>
      </p:sp>
      <p:grpSp>
        <p:nvGrpSpPr>
          <p:cNvPr id="11" name="Group 10">
            <a:extLst>
              <a:ext uri="{FF2B5EF4-FFF2-40B4-BE49-F238E27FC236}">
                <a16:creationId xmlns:a16="http://schemas.microsoft.com/office/drawing/2014/main" id="{1081AD99-E7DD-4AF2-B607-5C6057510B59}"/>
              </a:ext>
            </a:extLst>
          </p:cNvPr>
          <p:cNvGrpSpPr/>
          <p:nvPr/>
        </p:nvGrpSpPr>
        <p:grpSpPr>
          <a:xfrm>
            <a:off x="6764580" y="1933238"/>
            <a:ext cx="4748040" cy="871008"/>
            <a:chOff x="6828681" y="1894504"/>
            <a:chExt cx="4748040" cy="871008"/>
          </a:xfrm>
        </p:grpSpPr>
        <p:sp>
          <p:nvSpPr>
            <p:cNvPr id="12" name="TextBox 11">
              <a:extLst>
                <a:ext uri="{FF2B5EF4-FFF2-40B4-BE49-F238E27FC236}">
                  <a16:creationId xmlns:a16="http://schemas.microsoft.com/office/drawing/2014/main" id="{97B16B8D-0920-430B-90C6-43EAE55B39CB}"/>
                </a:ext>
              </a:extLst>
            </p:cNvPr>
            <p:cNvSpPr txBox="1"/>
            <p:nvPr/>
          </p:nvSpPr>
          <p:spPr>
            <a:xfrm>
              <a:off x="9798608" y="1894504"/>
              <a:ext cx="1778113"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Report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Create Visuals</a:t>
              </a:r>
            </a:p>
          </p:txBody>
        </p:sp>
        <p:cxnSp>
          <p:nvCxnSpPr>
            <p:cNvPr id="13" name="Straight Arrow Connector 12">
              <a:extLst>
                <a:ext uri="{FF2B5EF4-FFF2-40B4-BE49-F238E27FC236}">
                  <a16:creationId xmlns:a16="http://schemas.microsoft.com/office/drawing/2014/main" id="{4EC26D44-6C16-4912-87C6-3A8AC1B5A93B}"/>
                </a:ext>
              </a:extLst>
            </p:cNvPr>
            <p:cNvCxnSpPr/>
            <p:nvPr/>
          </p:nvCxnSpPr>
          <p:spPr>
            <a:xfrm>
              <a:off x="6828681" y="2308914"/>
              <a:ext cx="186422" cy="15875"/>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0527521E-9F9A-407A-B830-08216D80E6CC}"/>
              </a:ext>
            </a:extLst>
          </p:cNvPr>
          <p:cNvGrpSpPr/>
          <p:nvPr/>
        </p:nvGrpSpPr>
        <p:grpSpPr>
          <a:xfrm>
            <a:off x="6889228" y="3418420"/>
            <a:ext cx="5111890" cy="871008"/>
            <a:chOff x="6784725" y="3482901"/>
            <a:chExt cx="5111890" cy="871008"/>
          </a:xfrm>
        </p:grpSpPr>
        <p:sp>
          <p:nvSpPr>
            <p:cNvPr id="15" name="TextBox 14">
              <a:extLst>
                <a:ext uri="{FF2B5EF4-FFF2-40B4-BE49-F238E27FC236}">
                  <a16:creationId xmlns:a16="http://schemas.microsoft.com/office/drawing/2014/main" id="{D3047238-9803-4CCA-A1F8-431BC0EB5BEC}"/>
                </a:ext>
              </a:extLst>
            </p:cNvPr>
            <p:cNvSpPr txBox="1"/>
            <p:nvPr/>
          </p:nvSpPr>
          <p:spPr>
            <a:xfrm>
              <a:off x="9813506" y="3482901"/>
              <a:ext cx="2083109"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Data (DAX)</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View Tables</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cxnSp>
          <p:nvCxnSpPr>
            <p:cNvPr id="16" name="Straight Arrow Connector 15">
              <a:extLst>
                <a:ext uri="{FF2B5EF4-FFF2-40B4-BE49-F238E27FC236}">
                  <a16:creationId xmlns:a16="http://schemas.microsoft.com/office/drawing/2014/main" id="{9CA14F74-3C60-4354-85D4-E3E809FE43BE}"/>
                </a:ext>
              </a:extLst>
            </p:cNvPr>
            <p:cNvCxnSpPr/>
            <p:nvPr/>
          </p:nvCxnSpPr>
          <p:spPr>
            <a:xfrm flipV="1">
              <a:off x="6784725" y="3923444"/>
              <a:ext cx="185311" cy="74296"/>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7A861B3-A30E-45DC-965A-D1A8F8BE2509}"/>
              </a:ext>
            </a:extLst>
          </p:cNvPr>
          <p:cNvGrpSpPr/>
          <p:nvPr/>
        </p:nvGrpSpPr>
        <p:grpSpPr>
          <a:xfrm>
            <a:off x="6807658" y="4706434"/>
            <a:ext cx="5011591" cy="1408616"/>
            <a:chOff x="6807658" y="4706434"/>
            <a:chExt cx="5011591" cy="1408616"/>
          </a:xfrm>
        </p:grpSpPr>
        <p:sp>
          <p:nvSpPr>
            <p:cNvPr id="18" name="TextBox 17">
              <a:extLst>
                <a:ext uri="{FF2B5EF4-FFF2-40B4-BE49-F238E27FC236}">
                  <a16:creationId xmlns:a16="http://schemas.microsoft.com/office/drawing/2014/main" id="{E503AFF8-69A2-4B41-8689-AFBA0B05DFFE}"/>
                </a:ext>
              </a:extLst>
            </p:cNvPr>
            <p:cNvSpPr txBox="1"/>
            <p:nvPr/>
          </p:nvSpPr>
          <p:spPr>
            <a:xfrm>
              <a:off x="9893790" y="4706434"/>
              <a:ext cx="1925459" cy="131420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Relationships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See how Tables relate to each other</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cxnSp>
          <p:nvCxnSpPr>
            <p:cNvPr id="19" name="Straight Arrow Connector 18">
              <a:extLst>
                <a:ext uri="{FF2B5EF4-FFF2-40B4-BE49-F238E27FC236}">
                  <a16:creationId xmlns:a16="http://schemas.microsoft.com/office/drawing/2014/main" id="{D4325BF5-0D15-487A-A2A7-8B8B1B5C1911}"/>
                </a:ext>
              </a:extLst>
            </p:cNvPr>
            <p:cNvCxnSpPr>
              <a:cxnSpLocks/>
            </p:cNvCxnSpPr>
            <p:nvPr/>
          </p:nvCxnSpPr>
          <p:spPr>
            <a:xfrm flipV="1">
              <a:off x="6807658" y="5639948"/>
              <a:ext cx="175840" cy="475102"/>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24E2CAA6-230B-427A-8435-BDF859CEEFFA}"/>
              </a:ext>
            </a:extLst>
          </p:cNvPr>
          <p:cNvGrpSpPr/>
          <p:nvPr/>
        </p:nvGrpSpPr>
        <p:grpSpPr>
          <a:xfrm>
            <a:off x="307571" y="1814588"/>
            <a:ext cx="2005733" cy="4779322"/>
            <a:chOff x="377480" y="1260626"/>
            <a:chExt cx="2005733" cy="5144447"/>
          </a:xfrm>
        </p:grpSpPr>
        <p:pic>
          <p:nvPicPr>
            <p:cNvPr id="21" name="Picture 2" descr="C:\Users\barbarar\AppData\Local\Temp\SNAGHTML57b402d.PNG">
              <a:extLst>
                <a:ext uri="{FF2B5EF4-FFF2-40B4-BE49-F238E27FC236}">
                  <a16:creationId xmlns:a16="http://schemas.microsoft.com/office/drawing/2014/main" id="{D024DC2A-7B5F-4148-B9C2-04FD8084E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33" y="1872533"/>
              <a:ext cx="1133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554957F-1BE1-4D64-8DB4-43031035CE63}"/>
                </a:ext>
              </a:extLst>
            </p:cNvPr>
            <p:cNvSpPr txBox="1"/>
            <p:nvPr/>
          </p:nvSpPr>
          <p:spPr>
            <a:xfrm>
              <a:off x="377480" y="1260626"/>
              <a:ext cx="2005733"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sng" strike="noStrike" kern="0" cap="none" spc="0" normalizeH="0" baseline="0" noProof="0" dirty="0">
                  <a:ln>
                    <a:noFill/>
                  </a:ln>
                  <a:gradFill>
                    <a:gsLst>
                      <a:gs pos="2917">
                        <a:schemeClr val="tx1"/>
                      </a:gs>
                      <a:gs pos="30000">
                        <a:schemeClr val="tx1"/>
                      </a:gs>
                    </a:gsLst>
                    <a:lin ang="5400000" scaled="0"/>
                  </a:gradFill>
                  <a:effectLst/>
                  <a:uLnTx/>
                  <a:uFillTx/>
                </a:rPr>
                <a:t>Data Sources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23" name="Picture 2" descr="C:\Users\barbarar\AppData\Local\Temp\SNAGHTML424a2608.PNG">
              <a:extLst>
                <a:ext uri="{FF2B5EF4-FFF2-40B4-BE49-F238E27FC236}">
                  <a16:creationId xmlns:a16="http://schemas.microsoft.com/office/drawing/2014/main" id="{C8F16E12-5DEE-47AA-9D6C-D00F64BBE9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8949" y="5825027"/>
              <a:ext cx="645220" cy="58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411A24D9-EC04-4A6C-9275-FA164C7BDE32}"/>
              </a:ext>
            </a:extLst>
          </p:cNvPr>
          <p:cNvGrpSpPr/>
          <p:nvPr/>
        </p:nvGrpSpPr>
        <p:grpSpPr>
          <a:xfrm>
            <a:off x="4876729" y="2113728"/>
            <a:ext cx="1539703" cy="3906913"/>
            <a:chOff x="4876729" y="2113728"/>
            <a:chExt cx="1539703" cy="3906913"/>
          </a:xfrm>
        </p:grpSpPr>
        <p:cxnSp>
          <p:nvCxnSpPr>
            <p:cNvPr id="25" name="Straight Arrow Connector 24">
              <a:extLst>
                <a:ext uri="{FF2B5EF4-FFF2-40B4-BE49-F238E27FC236}">
                  <a16:creationId xmlns:a16="http://schemas.microsoft.com/office/drawing/2014/main" id="{727EA2A1-2E98-46F3-8F54-E4E233247742}"/>
                </a:ext>
              </a:extLst>
            </p:cNvPr>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82C7AFC-A6E5-4FF0-8924-76693F4C3E95}"/>
                </a:ext>
              </a:extLst>
            </p:cNvPr>
            <p:cNvSpPr txBox="1"/>
            <p:nvPr/>
          </p:nvSpPr>
          <p:spPr>
            <a:xfrm>
              <a:off x="4876729" y="2321084"/>
              <a:ext cx="1126025" cy="7386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Close &amp; Apply</a:t>
              </a:r>
            </a:p>
          </p:txBody>
        </p:sp>
        <p:sp>
          <p:nvSpPr>
            <p:cNvPr id="27" name="TextBox 26">
              <a:extLst>
                <a:ext uri="{FF2B5EF4-FFF2-40B4-BE49-F238E27FC236}">
                  <a16:creationId xmlns:a16="http://schemas.microsoft.com/office/drawing/2014/main" id="{53E02240-AFC9-4697-A137-20755A8AF510}"/>
                </a:ext>
              </a:extLst>
            </p:cNvPr>
            <p:cNvSpPr txBox="1"/>
            <p:nvPr/>
          </p:nvSpPr>
          <p:spPr>
            <a:xfrm>
              <a:off x="4994766" y="3122588"/>
              <a:ext cx="813287" cy="192360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Close: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Closes Query Editor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Apply: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Loads data from sources to Data Model</a:t>
              </a:r>
            </a:p>
          </p:txBody>
        </p:sp>
        <p:cxnSp>
          <p:nvCxnSpPr>
            <p:cNvPr id="28" name="Straight Arrow Connector 27">
              <a:extLst>
                <a:ext uri="{FF2B5EF4-FFF2-40B4-BE49-F238E27FC236}">
                  <a16:creationId xmlns:a16="http://schemas.microsoft.com/office/drawing/2014/main" id="{323DB608-9102-4A67-A71D-3BD8BF3A554F}"/>
                </a:ext>
              </a:extLst>
            </p:cNvPr>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64B865-10D3-4720-AA32-3541DCDEA8BC}"/>
                </a:ext>
              </a:extLst>
            </p:cNvPr>
            <p:cNvCxnSpPr/>
            <p:nvPr/>
          </p:nvCxnSpPr>
          <p:spPr>
            <a:xfrm>
              <a:off x="5923879" y="602064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E197E36-5E8A-4AB2-B7F6-35708847BE72}"/>
                </a:ext>
              </a:extLst>
            </p:cNvPr>
            <p:cNvCxnSpPr/>
            <p:nvPr/>
          </p:nvCxnSpPr>
          <p:spPr>
            <a:xfrm>
              <a:off x="5866343" y="2113728"/>
              <a:ext cx="22680" cy="3906912"/>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B65B1F8-1662-4237-95E6-711F863388D8}"/>
                </a:ext>
              </a:extLst>
            </p:cNvPr>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029C350F-F561-4BDE-8F19-DB83B780221E}"/>
              </a:ext>
            </a:extLst>
          </p:cNvPr>
          <p:cNvSpPr txBox="1"/>
          <p:nvPr/>
        </p:nvSpPr>
        <p:spPr>
          <a:xfrm>
            <a:off x="2502633" y="4223627"/>
            <a:ext cx="2820750" cy="14680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Query Editor (M)</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Source Connections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Transformations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(Prep data for Data Model)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34" name="Picture 33">
            <a:extLst>
              <a:ext uri="{FF2B5EF4-FFF2-40B4-BE49-F238E27FC236}">
                <a16:creationId xmlns:a16="http://schemas.microsoft.com/office/drawing/2014/main" id="{50C59F5B-AACE-46C2-BAF9-D5911E7E2D14}"/>
              </a:ext>
            </a:extLst>
          </p:cNvPr>
          <p:cNvPicPr>
            <a:picLocks noChangeAspect="1"/>
          </p:cNvPicPr>
          <p:nvPr/>
        </p:nvPicPr>
        <p:blipFill>
          <a:blip r:embed="rId5"/>
          <a:stretch>
            <a:fillRect/>
          </a:stretch>
        </p:blipFill>
        <p:spPr>
          <a:xfrm>
            <a:off x="2400672" y="2612379"/>
            <a:ext cx="2571414" cy="1528596"/>
          </a:xfrm>
          <a:prstGeom prst="rect">
            <a:avLst/>
          </a:prstGeom>
        </p:spPr>
      </p:pic>
      <p:pic>
        <p:nvPicPr>
          <p:cNvPr id="35" name="Picture 34">
            <a:extLst>
              <a:ext uri="{FF2B5EF4-FFF2-40B4-BE49-F238E27FC236}">
                <a16:creationId xmlns:a16="http://schemas.microsoft.com/office/drawing/2014/main" id="{4266D7BF-CD1D-42AE-8B30-695EFED081C7}"/>
              </a:ext>
            </a:extLst>
          </p:cNvPr>
          <p:cNvPicPr>
            <a:picLocks noChangeAspect="1"/>
          </p:cNvPicPr>
          <p:nvPr/>
        </p:nvPicPr>
        <p:blipFill>
          <a:blip r:embed="rId6"/>
          <a:stretch>
            <a:fillRect/>
          </a:stretch>
        </p:blipFill>
        <p:spPr>
          <a:xfrm>
            <a:off x="7037001" y="2045229"/>
            <a:ext cx="2776065" cy="1380791"/>
          </a:xfrm>
          <a:prstGeom prst="rect">
            <a:avLst/>
          </a:prstGeom>
        </p:spPr>
      </p:pic>
      <p:pic>
        <p:nvPicPr>
          <p:cNvPr id="36" name="Picture 35">
            <a:extLst>
              <a:ext uri="{FF2B5EF4-FFF2-40B4-BE49-F238E27FC236}">
                <a16:creationId xmlns:a16="http://schemas.microsoft.com/office/drawing/2014/main" id="{4CAECD87-FA5D-4E2E-9FFB-3E6113CC97DF}"/>
              </a:ext>
            </a:extLst>
          </p:cNvPr>
          <p:cNvPicPr>
            <a:picLocks noChangeAspect="1"/>
          </p:cNvPicPr>
          <p:nvPr/>
        </p:nvPicPr>
        <p:blipFill>
          <a:blip r:embed="rId7"/>
          <a:stretch>
            <a:fillRect/>
          </a:stretch>
        </p:blipFill>
        <p:spPr>
          <a:xfrm>
            <a:off x="7056535" y="3650541"/>
            <a:ext cx="2728722" cy="1306055"/>
          </a:xfrm>
          <a:prstGeom prst="rect">
            <a:avLst/>
          </a:prstGeom>
        </p:spPr>
      </p:pic>
      <p:pic>
        <p:nvPicPr>
          <p:cNvPr id="37" name="Picture 36">
            <a:extLst>
              <a:ext uri="{FF2B5EF4-FFF2-40B4-BE49-F238E27FC236}">
                <a16:creationId xmlns:a16="http://schemas.microsoft.com/office/drawing/2014/main" id="{21E02A67-EEC1-484B-9EFC-99DE2D88A7B0}"/>
              </a:ext>
            </a:extLst>
          </p:cNvPr>
          <p:cNvPicPr>
            <a:picLocks noChangeAspect="1"/>
          </p:cNvPicPr>
          <p:nvPr/>
        </p:nvPicPr>
        <p:blipFill>
          <a:blip r:embed="rId8"/>
          <a:stretch>
            <a:fillRect/>
          </a:stretch>
        </p:blipFill>
        <p:spPr>
          <a:xfrm>
            <a:off x="7056535" y="5227017"/>
            <a:ext cx="2784164" cy="1347205"/>
          </a:xfrm>
          <a:prstGeom prst="rect">
            <a:avLst/>
          </a:prstGeom>
        </p:spPr>
      </p:pic>
      <p:pic>
        <p:nvPicPr>
          <p:cNvPr id="38" name="Picture 37">
            <a:extLst>
              <a:ext uri="{FF2B5EF4-FFF2-40B4-BE49-F238E27FC236}">
                <a16:creationId xmlns:a16="http://schemas.microsoft.com/office/drawing/2014/main" id="{9736CE04-E3DD-460C-B4D5-24CB82E8B916}"/>
              </a:ext>
            </a:extLst>
          </p:cNvPr>
          <p:cNvPicPr>
            <a:picLocks noChangeAspect="1"/>
          </p:cNvPicPr>
          <p:nvPr/>
        </p:nvPicPr>
        <p:blipFill>
          <a:blip r:embed="rId9"/>
          <a:stretch>
            <a:fillRect/>
          </a:stretch>
        </p:blipFill>
        <p:spPr>
          <a:xfrm>
            <a:off x="6339499" y="2255544"/>
            <a:ext cx="417813" cy="1101186"/>
          </a:xfrm>
          <a:prstGeom prst="rect">
            <a:avLst/>
          </a:prstGeom>
        </p:spPr>
      </p:pic>
      <p:pic>
        <p:nvPicPr>
          <p:cNvPr id="39" name="Picture 38">
            <a:extLst>
              <a:ext uri="{FF2B5EF4-FFF2-40B4-BE49-F238E27FC236}">
                <a16:creationId xmlns:a16="http://schemas.microsoft.com/office/drawing/2014/main" id="{7575FE30-31BA-48A8-9698-E9AE010E87D4}"/>
              </a:ext>
            </a:extLst>
          </p:cNvPr>
          <p:cNvPicPr>
            <a:picLocks noChangeAspect="1"/>
          </p:cNvPicPr>
          <p:nvPr/>
        </p:nvPicPr>
        <p:blipFill>
          <a:blip r:embed="rId10"/>
          <a:stretch>
            <a:fillRect/>
          </a:stretch>
        </p:blipFill>
        <p:spPr>
          <a:xfrm>
            <a:off x="6365070" y="3464553"/>
            <a:ext cx="428772" cy="1234117"/>
          </a:xfrm>
          <a:prstGeom prst="rect">
            <a:avLst/>
          </a:prstGeom>
        </p:spPr>
      </p:pic>
      <p:pic>
        <p:nvPicPr>
          <p:cNvPr id="40" name="Picture 39">
            <a:extLst>
              <a:ext uri="{FF2B5EF4-FFF2-40B4-BE49-F238E27FC236}">
                <a16:creationId xmlns:a16="http://schemas.microsoft.com/office/drawing/2014/main" id="{B2692414-76B6-4809-8CEC-AD4816FDB653}"/>
              </a:ext>
            </a:extLst>
          </p:cNvPr>
          <p:cNvPicPr>
            <a:picLocks noChangeAspect="1"/>
          </p:cNvPicPr>
          <p:nvPr/>
        </p:nvPicPr>
        <p:blipFill>
          <a:blip r:embed="rId11"/>
          <a:stretch>
            <a:fillRect/>
          </a:stretch>
        </p:blipFill>
        <p:spPr>
          <a:xfrm>
            <a:off x="6364257" y="4806493"/>
            <a:ext cx="474032" cy="1234118"/>
          </a:xfrm>
          <a:prstGeom prst="rect">
            <a:avLst/>
          </a:prstGeom>
        </p:spPr>
      </p:pic>
      <p:sp>
        <p:nvSpPr>
          <p:cNvPr id="42" name="Footer Placeholder 8">
            <a:extLst>
              <a:ext uri="{FF2B5EF4-FFF2-40B4-BE49-F238E27FC236}">
                <a16:creationId xmlns:a16="http://schemas.microsoft.com/office/drawing/2014/main" id="{667BA9F7-E394-4CDF-9D0C-EB2B83355514}"/>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Tree>
    <p:extLst>
      <p:ext uri="{BB962C8B-B14F-4D97-AF65-F5344CB8AC3E}">
        <p14:creationId xmlns:p14="http://schemas.microsoft.com/office/powerpoint/2010/main" val="27007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1000"/>
                            </p:stCondLst>
                            <p:childTnLst>
                              <p:par>
                                <p:cTn id="9" presetID="22" presetClass="entr" presetSubtype="8" fill="hold" nodeType="afterEffect">
                                  <p:stCondLst>
                                    <p:cond delay="100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2500"/>
                            </p:stCondLst>
                            <p:childTnLst>
                              <p:par>
                                <p:cTn id="13" presetID="22" presetClass="entr" presetSubtype="1"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3500"/>
                            </p:stCondLst>
                            <p:childTnLst>
                              <p:par>
                                <p:cTn id="17" presetID="22" presetClass="entr" presetSubtype="1" fill="hold" nodeType="after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par>
                          <p:cTn id="20" fill="hold">
                            <p:stCondLst>
                              <p:cond delay="4500"/>
                            </p:stCondLst>
                            <p:childTnLst>
                              <p:par>
                                <p:cTn id="21" presetID="22" presetClass="entr" presetSubtype="1" fill="hold" nodeType="after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Module 5 </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DAX Evaluation Contexts</a:t>
            </a:r>
          </a:p>
        </p:txBody>
      </p:sp>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dirty="0">
                <a:ea typeface="+mn-ea"/>
                <a:cs typeface="+mn-cs"/>
              </a:rPr>
              <a:t>Power BI </a:t>
            </a:r>
            <a:br>
              <a:rPr lang="en-US" dirty="0">
                <a:solidFill>
                  <a:srgbClr val="F2C811"/>
                </a:solidFill>
                <a:ea typeface="+mn-ea"/>
                <a:cs typeface="+mn-cs"/>
              </a:rPr>
            </a:br>
            <a:r>
              <a:rPr lang="en-US" dirty="0">
                <a:solidFill>
                  <a:schemeClr val="bg1"/>
                </a:solidFill>
                <a:ea typeface="+mn-ea"/>
                <a:cs typeface="+mn-cs"/>
              </a:rPr>
              <a:t>Data Modeling in a Day</a:t>
            </a:r>
          </a:p>
        </p:txBody>
      </p:sp>
    </p:spTree>
    <p:extLst>
      <p:ext uri="{BB962C8B-B14F-4D97-AF65-F5344CB8AC3E}">
        <p14:creationId xmlns:p14="http://schemas.microsoft.com/office/powerpoint/2010/main" val="131516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MODULE 5 OBJECTIVES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4B0AA79A-508D-471D-87EA-D4D317484AEF}"/>
              </a:ext>
            </a:extLst>
          </p:cNvPr>
          <p:cNvSpPr/>
          <p:nvPr/>
        </p:nvSpPr>
        <p:spPr>
          <a:xfrm>
            <a:off x="294896" y="2115191"/>
            <a:ext cx="11037454" cy="3213187"/>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that there are different kinds of evaluation contexts and be able to explain what different contexts are in play</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use iterator functions and CALCULATE to create sophisticated measures</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ECDA807D-257D-4FB4-B78A-74A348C2D6A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8109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Foundations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Rectangle 7">
            <a:extLst>
              <a:ext uri="{FF2B5EF4-FFF2-40B4-BE49-F238E27FC236}">
                <a16:creationId xmlns:a16="http://schemas.microsoft.com/office/drawing/2014/main" id="{45215C16-F7AC-42A1-87FF-95598FC65ED0}"/>
              </a:ext>
            </a:extLst>
          </p:cNvPr>
          <p:cNvSpPr/>
          <p:nvPr/>
        </p:nvSpPr>
        <p:spPr bwMode="auto">
          <a:xfrm>
            <a:off x="2709893" y="5406292"/>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9" name="Rectangle 8">
            <a:extLst>
              <a:ext uri="{FF2B5EF4-FFF2-40B4-BE49-F238E27FC236}">
                <a16:creationId xmlns:a16="http://schemas.microsoft.com/office/drawing/2014/main" id="{892F5C43-1DAF-4627-B0B5-00B41ABF98C6}"/>
              </a:ext>
            </a:extLst>
          </p:cNvPr>
          <p:cNvSpPr/>
          <p:nvPr/>
        </p:nvSpPr>
        <p:spPr bwMode="auto">
          <a:xfrm>
            <a:off x="3734364" y="389153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0" name="Rectangle 9">
            <a:extLst>
              <a:ext uri="{FF2B5EF4-FFF2-40B4-BE49-F238E27FC236}">
                <a16:creationId xmlns:a16="http://schemas.microsoft.com/office/drawing/2014/main" id="{514CA32D-1243-438C-BC46-A92F8EDF4D1F}"/>
              </a:ext>
            </a:extLst>
          </p:cNvPr>
          <p:cNvSpPr/>
          <p:nvPr/>
        </p:nvSpPr>
        <p:spPr bwMode="auto">
          <a:xfrm>
            <a:off x="4774584" y="2456495"/>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Evaluation</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Contexts</a:t>
            </a:r>
          </a:p>
        </p:txBody>
      </p:sp>
      <p:sp>
        <p:nvSpPr>
          <p:cNvPr id="11" name="Title 1">
            <a:extLst>
              <a:ext uri="{FF2B5EF4-FFF2-40B4-BE49-F238E27FC236}">
                <a16:creationId xmlns:a16="http://schemas.microsoft.com/office/drawing/2014/main" id="{F256FA63-4761-4822-BAC5-E40CC63CE847}"/>
              </a:ext>
            </a:extLst>
          </p:cNvPr>
          <p:cNvSpPr>
            <a:spLocks noGrp="1"/>
          </p:cNvSpPr>
          <p:nvPr>
            <p:ph type="title"/>
          </p:nvPr>
        </p:nvSpPr>
        <p:spPr>
          <a:xfrm>
            <a:off x="63195" y="1826123"/>
            <a:ext cx="11655840" cy="524527"/>
          </a:xfrm>
        </p:spPr>
        <p:txBody>
          <a:bodyPr vert="horz" wrap="square" lIns="146304" tIns="91440" rIns="146304" bIns="91440" rtlCol="0" anchor="t">
            <a:noAutofit/>
          </a:bodyPr>
          <a:lstStyle/>
          <a:p>
            <a:r>
              <a:rPr lang="en-US" sz="2800" b="1" dirty="0">
                <a:solidFill>
                  <a:srgbClr val="505050"/>
                </a:solidFill>
                <a:latin typeface="+mn-lt"/>
              </a:rPr>
              <a:t>PATH to DAX Expertise</a:t>
            </a:r>
          </a:p>
        </p:txBody>
      </p:sp>
      <p:sp>
        <p:nvSpPr>
          <p:cNvPr id="2" name="TextBox 1">
            <a:extLst>
              <a:ext uri="{FF2B5EF4-FFF2-40B4-BE49-F238E27FC236}">
                <a16:creationId xmlns:a16="http://schemas.microsoft.com/office/drawing/2014/main" id="{4D365805-CE28-4BF7-9930-26CF20FFE53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5235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DAX Function Types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C53E4783-32BE-49E0-8ACF-65AABA19400A}"/>
              </a:ext>
            </a:extLst>
          </p:cNvPr>
          <p:cNvSpPr/>
          <p:nvPr/>
        </p:nvSpPr>
        <p:spPr bwMode="auto">
          <a:xfrm>
            <a:off x="1420751" y="2127222"/>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Scalar Functions</a:t>
            </a:r>
          </a:p>
        </p:txBody>
      </p:sp>
      <p:sp>
        <p:nvSpPr>
          <p:cNvPr id="3" name="Rectangle 2">
            <a:extLst>
              <a:ext uri="{FF2B5EF4-FFF2-40B4-BE49-F238E27FC236}">
                <a16:creationId xmlns:a16="http://schemas.microsoft.com/office/drawing/2014/main" id="{92F1621A-32CB-498D-A3B0-E4104EE6CA9F}"/>
              </a:ext>
            </a:extLst>
          </p:cNvPr>
          <p:cNvSpPr/>
          <p:nvPr/>
        </p:nvSpPr>
        <p:spPr bwMode="auto">
          <a:xfrm>
            <a:off x="7181754" y="2127222"/>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Table Functions</a:t>
            </a:r>
          </a:p>
        </p:txBody>
      </p:sp>
      <p:sp>
        <p:nvSpPr>
          <p:cNvPr id="4" name="Rectangle 3">
            <a:extLst>
              <a:ext uri="{FF2B5EF4-FFF2-40B4-BE49-F238E27FC236}">
                <a16:creationId xmlns:a16="http://schemas.microsoft.com/office/drawing/2014/main" id="{49EA48B6-5EF8-4553-9C8B-73383EAEC6CC}"/>
              </a:ext>
            </a:extLst>
          </p:cNvPr>
          <p:cNvSpPr/>
          <p:nvPr/>
        </p:nvSpPr>
        <p:spPr>
          <a:xfrm>
            <a:off x="1334233" y="3625004"/>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SUM(Sale[Sales Amount])</a:t>
            </a:r>
          </a:p>
        </p:txBody>
      </p:sp>
      <p:sp>
        <p:nvSpPr>
          <p:cNvPr id="12" name="Rectangle 11">
            <a:extLst>
              <a:ext uri="{FF2B5EF4-FFF2-40B4-BE49-F238E27FC236}">
                <a16:creationId xmlns:a16="http://schemas.microsoft.com/office/drawing/2014/main" id="{05B3D06C-9E6A-41DB-B19D-F92E96266413}"/>
              </a:ext>
            </a:extLst>
          </p:cNvPr>
          <p:cNvSpPr/>
          <p:nvPr/>
        </p:nvSpPr>
        <p:spPr>
          <a:xfrm>
            <a:off x="7035598" y="3625004"/>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ALL(GeographyDim)</a:t>
            </a:r>
          </a:p>
        </p:txBody>
      </p:sp>
      <p:sp>
        <p:nvSpPr>
          <p:cNvPr id="14" name="TextBox 13">
            <a:extLst>
              <a:ext uri="{FF2B5EF4-FFF2-40B4-BE49-F238E27FC236}">
                <a16:creationId xmlns:a16="http://schemas.microsoft.com/office/drawing/2014/main" id="{78DADF81-1D41-46B6-8694-F543522FCB3B}"/>
              </a:ext>
            </a:extLst>
          </p:cNvPr>
          <p:cNvSpPr txBox="1"/>
          <p:nvPr/>
        </p:nvSpPr>
        <p:spPr>
          <a:xfrm>
            <a:off x="472965" y="5438788"/>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
        <p:nvSpPr>
          <p:cNvPr id="8" name="TextBox 7">
            <a:extLst>
              <a:ext uri="{FF2B5EF4-FFF2-40B4-BE49-F238E27FC236}">
                <a16:creationId xmlns:a16="http://schemas.microsoft.com/office/drawing/2014/main" id="{AA200202-CF84-416E-B29B-490CFFDE187C}"/>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9825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Evaluation Context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7682369D-003A-4A32-B9EF-2638881C392C}"/>
              </a:ext>
            </a:extLst>
          </p:cNvPr>
          <p:cNvSpPr/>
          <p:nvPr/>
        </p:nvSpPr>
        <p:spPr>
          <a:xfrm>
            <a:off x="306914" y="1997912"/>
            <a:ext cx="9190914" cy="424732"/>
          </a:xfrm>
          <a:prstGeom prst="rect">
            <a:avLst/>
          </a:prstGeom>
        </p:spPr>
        <p:txBody>
          <a:bodyPr wrap="none">
            <a:spAutoFit/>
          </a:bodyPr>
          <a:lstStyle/>
          <a:p>
            <a:pPr>
              <a:lnSpc>
                <a:spcPct val="90000"/>
              </a:lnSpc>
              <a:spcAft>
                <a:spcPts val="600"/>
              </a:spcAft>
            </a:pPr>
            <a:r>
              <a:rPr lang="en-US" sz="2400" b="1" dirty="0">
                <a:solidFill>
                  <a:srgbClr val="00B0F0"/>
                </a:solidFill>
              </a:rPr>
              <a:t>There are two contexts under which calculations are evaluated</a:t>
            </a:r>
            <a:endParaRPr lang="en-US" sz="2400" b="1" dirty="0">
              <a:gradFill>
                <a:gsLst>
                  <a:gs pos="2917">
                    <a:schemeClr val="tx1"/>
                  </a:gs>
                  <a:gs pos="30000">
                    <a:schemeClr val="tx1"/>
                  </a:gs>
                </a:gsLst>
                <a:lin ang="5400000" scaled="0"/>
              </a:gradFill>
            </a:endParaRPr>
          </a:p>
        </p:txBody>
      </p:sp>
      <p:sp>
        <p:nvSpPr>
          <p:cNvPr id="3" name="Rectangle 2">
            <a:extLst>
              <a:ext uri="{FF2B5EF4-FFF2-40B4-BE49-F238E27FC236}">
                <a16:creationId xmlns:a16="http://schemas.microsoft.com/office/drawing/2014/main" id="{19340A51-949B-4896-BB4F-F219EECB8754}"/>
              </a:ext>
            </a:extLst>
          </p:cNvPr>
          <p:cNvSpPr/>
          <p:nvPr/>
        </p:nvSpPr>
        <p:spPr bwMode="auto">
          <a:xfrm>
            <a:off x="2033314" y="2714599"/>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Row</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Context</a:t>
            </a:r>
          </a:p>
        </p:txBody>
      </p:sp>
      <p:sp>
        <p:nvSpPr>
          <p:cNvPr id="4" name="Rectangle 3">
            <a:extLst>
              <a:ext uri="{FF2B5EF4-FFF2-40B4-BE49-F238E27FC236}">
                <a16:creationId xmlns:a16="http://schemas.microsoft.com/office/drawing/2014/main" id="{921F1200-E999-437E-9A44-669E423B7D34}"/>
              </a:ext>
            </a:extLst>
          </p:cNvPr>
          <p:cNvSpPr/>
          <p:nvPr/>
        </p:nvSpPr>
        <p:spPr bwMode="auto">
          <a:xfrm>
            <a:off x="7256118" y="2714599"/>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
        <p:nvSpPr>
          <p:cNvPr id="9" name="TextBox 8">
            <a:extLst>
              <a:ext uri="{FF2B5EF4-FFF2-40B4-BE49-F238E27FC236}">
                <a16:creationId xmlns:a16="http://schemas.microsoft.com/office/drawing/2014/main" id="{2D72C831-F4F6-4926-96EB-B0F98E5E14F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3167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Row Context in Calculated Column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2" name="Picture 1">
            <a:extLst>
              <a:ext uri="{FF2B5EF4-FFF2-40B4-BE49-F238E27FC236}">
                <a16:creationId xmlns:a16="http://schemas.microsoft.com/office/drawing/2014/main" id="{76846C38-FE6E-4305-B26D-79FCAD4760F7}"/>
              </a:ext>
            </a:extLst>
          </p:cNvPr>
          <p:cNvPicPr>
            <a:picLocks noChangeAspect="1"/>
          </p:cNvPicPr>
          <p:nvPr/>
        </p:nvPicPr>
        <p:blipFill>
          <a:blip r:embed="rId3"/>
          <a:stretch>
            <a:fillRect/>
          </a:stretch>
        </p:blipFill>
        <p:spPr>
          <a:xfrm>
            <a:off x="355041" y="3341271"/>
            <a:ext cx="3746971" cy="1457155"/>
          </a:xfrm>
          <a:prstGeom prst="rect">
            <a:avLst/>
          </a:prstGeom>
        </p:spPr>
      </p:pic>
      <p:sp>
        <p:nvSpPr>
          <p:cNvPr id="3" name="Rectangle 2">
            <a:extLst>
              <a:ext uri="{FF2B5EF4-FFF2-40B4-BE49-F238E27FC236}">
                <a16:creationId xmlns:a16="http://schemas.microsoft.com/office/drawing/2014/main" id="{EB8F8857-D61C-4EDF-B515-F7686A894343}"/>
              </a:ext>
            </a:extLst>
          </p:cNvPr>
          <p:cNvSpPr/>
          <p:nvPr/>
        </p:nvSpPr>
        <p:spPr bwMode="auto">
          <a:xfrm>
            <a:off x="316941" y="3501081"/>
            <a:ext cx="4572000" cy="27368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Curved Left Arrow 21">
            <a:extLst>
              <a:ext uri="{FF2B5EF4-FFF2-40B4-BE49-F238E27FC236}">
                <a16:creationId xmlns:a16="http://schemas.microsoft.com/office/drawing/2014/main" id="{84D09EF2-7CC6-4AF5-B324-F888C5648F24}"/>
              </a:ext>
            </a:extLst>
          </p:cNvPr>
          <p:cNvSpPr/>
          <p:nvPr/>
        </p:nvSpPr>
        <p:spPr bwMode="auto">
          <a:xfrm>
            <a:off x="4927041" y="3608808"/>
            <a:ext cx="297117" cy="351914"/>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419AAC4-C9DE-498F-ADB3-77B78E0CE8CB}"/>
              </a:ext>
            </a:extLst>
          </p:cNvPr>
          <p:cNvSpPr/>
          <p:nvPr/>
        </p:nvSpPr>
        <p:spPr bwMode="auto">
          <a:xfrm>
            <a:off x="316941" y="3736469"/>
            <a:ext cx="4572000" cy="24209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76B26FEC-97C5-42E3-81BA-1159A576E34F}"/>
              </a:ext>
            </a:extLst>
          </p:cNvPr>
          <p:cNvSpPr/>
          <p:nvPr/>
        </p:nvSpPr>
        <p:spPr>
          <a:xfrm>
            <a:off x="5713970" y="3341271"/>
            <a:ext cx="6046230" cy="1908215"/>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row by row</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under which formula is evaluated for each row is called “Row Context”</a:t>
            </a:r>
            <a:endParaRPr lang="en-US" sz="2400" b="1" dirty="0">
              <a:solidFill>
                <a:srgbClr val="00B0F0"/>
              </a:solidFill>
            </a:endParaRPr>
          </a:p>
        </p:txBody>
      </p:sp>
      <p:sp>
        <p:nvSpPr>
          <p:cNvPr id="16" name="Rectangle 15">
            <a:extLst>
              <a:ext uri="{FF2B5EF4-FFF2-40B4-BE49-F238E27FC236}">
                <a16:creationId xmlns:a16="http://schemas.microsoft.com/office/drawing/2014/main" id="{35A9473F-B1F4-4709-81D6-0773CE97E414}"/>
              </a:ext>
            </a:extLst>
          </p:cNvPr>
          <p:cNvSpPr/>
          <p:nvPr/>
        </p:nvSpPr>
        <p:spPr>
          <a:xfrm>
            <a:off x="355042" y="1966045"/>
            <a:ext cx="7136569" cy="369332"/>
          </a:xfrm>
          <a:prstGeom prst="rect">
            <a:avLst/>
          </a:prstGeom>
        </p:spPr>
        <p:txBody>
          <a:bodyPr wrap="none">
            <a:spAutoFit/>
          </a:bodyPr>
          <a:lstStyle/>
          <a:p>
            <a:r>
              <a:rPr lang="en-US" b="1" dirty="0">
                <a:solidFill>
                  <a:srgbClr val="00B0F0"/>
                </a:solidFill>
              </a:rPr>
              <a:t>Sales[COGS] = RELATED(ProductDim[Unit Cost]) * Sales[Units]</a:t>
            </a:r>
          </a:p>
        </p:txBody>
      </p:sp>
      <p:sp>
        <p:nvSpPr>
          <p:cNvPr id="18" name="Rectangle 17">
            <a:extLst>
              <a:ext uri="{FF2B5EF4-FFF2-40B4-BE49-F238E27FC236}">
                <a16:creationId xmlns:a16="http://schemas.microsoft.com/office/drawing/2014/main" id="{7515A5A6-82D7-4A69-87F6-BF1204B29C7C}"/>
              </a:ext>
            </a:extLst>
          </p:cNvPr>
          <p:cNvSpPr/>
          <p:nvPr/>
        </p:nvSpPr>
        <p:spPr>
          <a:xfrm>
            <a:off x="165603" y="5913748"/>
            <a:ext cx="11860793" cy="341632"/>
          </a:xfrm>
          <a:prstGeom prst="rect">
            <a:avLst/>
          </a:prstGeom>
          <a:solidFill>
            <a:schemeClr val="bg1"/>
          </a:solidFill>
        </p:spPr>
        <p:txBody>
          <a:bodyPr wrap="square">
            <a:spAutoFit/>
          </a:bodyPr>
          <a:lstStyle/>
          <a:p>
            <a:pPr>
              <a:lnSpc>
                <a:spcPct val="90000"/>
              </a:lnSpc>
              <a:spcAft>
                <a:spcPts val="600"/>
              </a:spcAft>
            </a:pPr>
            <a:r>
              <a:rPr lang="en-US" b="1" dirty="0">
                <a:solidFill>
                  <a:srgbClr val="505050"/>
                </a:solidFill>
              </a:rPr>
              <a:t>Pro Tip:</a:t>
            </a:r>
            <a:r>
              <a:rPr lang="en-US" dirty="0">
                <a:solidFill>
                  <a:srgbClr val="505050"/>
                </a:solidFill>
              </a:rPr>
              <a:t> </a:t>
            </a:r>
            <a:r>
              <a:rPr lang="en-US" dirty="0">
                <a:gradFill>
                  <a:gsLst>
                    <a:gs pos="2917">
                      <a:schemeClr val="tx1"/>
                    </a:gs>
                    <a:gs pos="30000">
                      <a:schemeClr val="tx1"/>
                    </a:gs>
                  </a:gsLst>
                  <a:lin ang="5400000" scaled="0"/>
                </a:gradFill>
              </a:rPr>
              <a:t>To accumulate up from Fact to Dimension, use </a:t>
            </a:r>
            <a:r>
              <a:rPr lang="en-US" b="1" dirty="0">
                <a:solidFill>
                  <a:srgbClr val="505050"/>
                </a:solidFill>
              </a:rPr>
              <a:t>RELATEDTABLE()</a:t>
            </a:r>
          </a:p>
        </p:txBody>
      </p:sp>
      <p:sp>
        <p:nvSpPr>
          <p:cNvPr id="8" name="TextBox 7">
            <a:extLst>
              <a:ext uri="{FF2B5EF4-FFF2-40B4-BE49-F238E27FC236}">
                <a16:creationId xmlns:a16="http://schemas.microsoft.com/office/drawing/2014/main" id="{73A4C9BF-A90E-409E-871C-C5074B4EB6DE}"/>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458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Evaluation Context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2" name="Rectangle 1">
            <a:extLst>
              <a:ext uri="{FF2B5EF4-FFF2-40B4-BE49-F238E27FC236}">
                <a16:creationId xmlns:a16="http://schemas.microsoft.com/office/drawing/2014/main" id="{72D19660-C6B0-405B-B28A-F5BA2886FB85}"/>
              </a:ext>
            </a:extLst>
          </p:cNvPr>
          <p:cNvSpPr/>
          <p:nvPr/>
        </p:nvSpPr>
        <p:spPr>
          <a:xfrm>
            <a:off x="165241" y="2062725"/>
            <a:ext cx="11861517" cy="424732"/>
          </a:xfrm>
          <a:prstGeom prst="rect">
            <a:avLst/>
          </a:prstGeom>
        </p:spPr>
        <p:txBody>
          <a:bodyPr wrap="none">
            <a:spAutoFit/>
          </a:bodyPr>
          <a:lstStyle/>
          <a:p>
            <a:pPr>
              <a:lnSpc>
                <a:spcPct val="90000"/>
              </a:lnSpc>
              <a:spcAft>
                <a:spcPts val="600"/>
              </a:spcAft>
            </a:pPr>
            <a:r>
              <a:rPr lang="en-US" sz="2400" b="1" dirty="0">
                <a:solidFill>
                  <a:srgbClr val="00B0F0"/>
                </a:solidFill>
              </a:rPr>
              <a:t>Both Calculated Columns and Measures are always evaluated under two contexts</a:t>
            </a:r>
            <a:endParaRPr lang="en-US" sz="2400" b="1" dirty="0">
              <a:gradFill>
                <a:gsLst>
                  <a:gs pos="2917">
                    <a:schemeClr val="tx1"/>
                  </a:gs>
                  <a:gs pos="30000">
                    <a:schemeClr val="tx1"/>
                  </a:gs>
                </a:gsLst>
                <a:lin ang="5400000" scaled="0"/>
              </a:gradFill>
            </a:endParaRPr>
          </a:p>
        </p:txBody>
      </p:sp>
      <p:sp>
        <p:nvSpPr>
          <p:cNvPr id="3" name="Rectangle 2">
            <a:extLst>
              <a:ext uri="{FF2B5EF4-FFF2-40B4-BE49-F238E27FC236}">
                <a16:creationId xmlns:a16="http://schemas.microsoft.com/office/drawing/2014/main" id="{4CD00E06-0AF1-4857-A49B-B33F9C780219}"/>
              </a:ext>
            </a:extLst>
          </p:cNvPr>
          <p:cNvSpPr/>
          <p:nvPr/>
        </p:nvSpPr>
        <p:spPr bwMode="auto">
          <a:xfrm>
            <a:off x="1891641" y="2779412"/>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4" name="Rectangle 3">
            <a:extLst>
              <a:ext uri="{FF2B5EF4-FFF2-40B4-BE49-F238E27FC236}">
                <a16:creationId xmlns:a16="http://schemas.microsoft.com/office/drawing/2014/main" id="{D623D8C0-796D-433B-8587-82AE1E95173C}"/>
              </a:ext>
            </a:extLst>
          </p:cNvPr>
          <p:cNvSpPr/>
          <p:nvPr/>
        </p:nvSpPr>
        <p:spPr bwMode="auto">
          <a:xfrm>
            <a:off x="7114445" y="2779412"/>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Filter</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a:solidFill>
                  <a:schemeClr val="tx1"/>
                </a:solidFill>
                <a:ea typeface="Segoe UI" pitchFamily="34" charset="0"/>
                <a:cs typeface="Segoe UI" pitchFamily="34" charset="0"/>
              </a:rPr>
              <a:t>Context</a:t>
            </a:r>
          </a:p>
        </p:txBody>
      </p:sp>
      <p:sp>
        <p:nvSpPr>
          <p:cNvPr id="9" name="TextBox 8">
            <a:extLst>
              <a:ext uri="{FF2B5EF4-FFF2-40B4-BE49-F238E27FC236}">
                <a16:creationId xmlns:a16="http://schemas.microsoft.com/office/drawing/2014/main" id="{87C7E487-77D3-45C2-808B-623733474D2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713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Contexts in Measures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2" name="Picture 1">
            <a:extLst>
              <a:ext uri="{FF2B5EF4-FFF2-40B4-BE49-F238E27FC236}">
                <a16:creationId xmlns:a16="http://schemas.microsoft.com/office/drawing/2014/main" id="{C72B8996-C09F-49A4-963C-0F3CCAF76B6F}"/>
              </a:ext>
            </a:extLst>
          </p:cNvPr>
          <p:cNvPicPr>
            <a:picLocks noChangeAspect="1"/>
          </p:cNvPicPr>
          <p:nvPr/>
        </p:nvPicPr>
        <p:blipFill>
          <a:blip r:embed="rId3"/>
          <a:stretch>
            <a:fillRect/>
          </a:stretch>
        </p:blipFill>
        <p:spPr>
          <a:xfrm>
            <a:off x="421146" y="3545204"/>
            <a:ext cx="8200034" cy="3091816"/>
          </a:xfrm>
          <a:prstGeom prst="rect">
            <a:avLst/>
          </a:prstGeom>
          <a:ln w="38100">
            <a:noFill/>
          </a:ln>
        </p:spPr>
      </p:pic>
      <p:sp>
        <p:nvSpPr>
          <p:cNvPr id="3" name="Rectangle 2">
            <a:extLst>
              <a:ext uri="{FF2B5EF4-FFF2-40B4-BE49-F238E27FC236}">
                <a16:creationId xmlns:a16="http://schemas.microsoft.com/office/drawing/2014/main" id="{DDA0119E-507A-408F-9341-1F3FA5BA5DB6}"/>
              </a:ext>
            </a:extLst>
          </p:cNvPr>
          <p:cNvSpPr/>
          <p:nvPr/>
        </p:nvSpPr>
        <p:spPr bwMode="auto">
          <a:xfrm>
            <a:off x="1960594" y="6351131"/>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1D9DEE5B-741B-4A53-B39F-AD8E971B9DA4}"/>
              </a:ext>
            </a:extLst>
          </p:cNvPr>
          <p:cNvSpPr/>
          <p:nvPr/>
        </p:nvSpPr>
        <p:spPr bwMode="auto">
          <a:xfrm>
            <a:off x="2706840" y="3837812"/>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0A3DEF2-D1AC-40F0-A8AA-39CA7BC3588A}"/>
              </a:ext>
            </a:extLst>
          </p:cNvPr>
          <p:cNvSpPr/>
          <p:nvPr/>
        </p:nvSpPr>
        <p:spPr bwMode="auto">
          <a:xfrm>
            <a:off x="2706840" y="6351131"/>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B341C3F-CEB1-40DB-9722-F1492FDE08AA}"/>
              </a:ext>
            </a:extLst>
          </p:cNvPr>
          <p:cNvSpPr/>
          <p:nvPr/>
        </p:nvSpPr>
        <p:spPr bwMode="auto">
          <a:xfrm>
            <a:off x="661207" y="5255478"/>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B0F069C-946B-46D5-AC1E-399F49F35B4F}"/>
              </a:ext>
            </a:extLst>
          </p:cNvPr>
          <p:cNvSpPr/>
          <p:nvPr/>
        </p:nvSpPr>
        <p:spPr>
          <a:xfrm>
            <a:off x="383022" y="2532816"/>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18" name="Rectangle 17">
            <a:extLst>
              <a:ext uri="{FF2B5EF4-FFF2-40B4-BE49-F238E27FC236}">
                <a16:creationId xmlns:a16="http://schemas.microsoft.com/office/drawing/2014/main" id="{31725590-A013-4EDC-8DA2-4910C020C4B1}"/>
              </a:ext>
            </a:extLst>
          </p:cNvPr>
          <p:cNvSpPr/>
          <p:nvPr/>
        </p:nvSpPr>
        <p:spPr>
          <a:xfrm>
            <a:off x="355042" y="3031657"/>
            <a:ext cx="4379796" cy="369332"/>
          </a:xfrm>
          <a:prstGeom prst="rect">
            <a:avLst/>
          </a:prstGeom>
        </p:spPr>
        <p:txBody>
          <a:bodyPr wrap="square">
            <a:spAutoFit/>
          </a:bodyPr>
          <a:lstStyle/>
          <a:p>
            <a:r>
              <a:rPr lang="en-US" dirty="0">
                <a:solidFill>
                  <a:srgbClr val="FF0000"/>
                </a:solidFill>
              </a:rPr>
              <a:t>Filter Context for current coordinate</a:t>
            </a:r>
            <a:endParaRPr lang="en-US" b="1" dirty="0">
              <a:solidFill>
                <a:srgbClr val="FF0000"/>
              </a:solidFill>
            </a:endParaRPr>
          </a:p>
        </p:txBody>
      </p:sp>
      <p:sp>
        <p:nvSpPr>
          <p:cNvPr id="20" name="Rectangle 19">
            <a:extLst>
              <a:ext uri="{FF2B5EF4-FFF2-40B4-BE49-F238E27FC236}">
                <a16:creationId xmlns:a16="http://schemas.microsoft.com/office/drawing/2014/main" id="{4775DFDA-D36E-440E-852E-B8EEB4599E34}"/>
              </a:ext>
            </a:extLst>
          </p:cNvPr>
          <p:cNvSpPr/>
          <p:nvPr/>
        </p:nvSpPr>
        <p:spPr>
          <a:xfrm>
            <a:off x="8704472" y="3638406"/>
            <a:ext cx="3361404" cy="2905411"/>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for each “Coordinate” in each visual</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for each coordinate is called “Filter Context”</a:t>
            </a:r>
            <a:endParaRPr lang="en-US" sz="2400" b="1" dirty="0">
              <a:solidFill>
                <a:srgbClr val="00B0F0"/>
              </a:solidFill>
            </a:endParaRPr>
          </a:p>
        </p:txBody>
      </p:sp>
      <p:sp>
        <p:nvSpPr>
          <p:cNvPr id="22" name="Rectangle 21">
            <a:extLst>
              <a:ext uri="{FF2B5EF4-FFF2-40B4-BE49-F238E27FC236}">
                <a16:creationId xmlns:a16="http://schemas.microsoft.com/office/drawing/2014/main" id="{465F2D25-98BF-46B5-A801-AB1E9FA1D98A}"/>
              </a:ext>
            </a:extLst>
          </p:cNvPr>
          <p:cNvSpPr/>
          <p:nvPr/>
        </p:nvSpPr>
        <p:spPr>
          <a:xfrm>
            <a:off x="421146" y="1863292"/>
            <a:ext cx="6702288" cy="523220"/>
          </a:xfrm>
          <a:prstGeom prst="rect">
            <a:avLst/>
          </a:prstGeom>
        </p:spPr>
        <p:txBody>
          <a:bodyPr wrap="square">
            <a:spAutoFit/>
          </a:bodyPr>
          <a:lstStyle/>
          <a:p>
            <a:r>
              <a:rPr lang="en-US" sz="2800" b="1" spc="-100" dirty="0">
                <a:ln w="3175">
                  <a:noFill/>
                </a:ln>
                <a:solidFill>
                  <a:srgbClr val="505050"/>
                </a:solidFill>
                <a:cs typeface="Segoe UI" pitchFamily="34" charset="0"/>
              </a:rPr>
              <a:t>Filter Context in a Measure – Example 1</a:t>
            </a:r>
            <a:endParaRPr lang="en-US" dirty="0">
              <a:solidFill>
                <a:srgbClr val="505050"/>
              </a:solidFill>
            </a:endParaRPr>
          </a:p>
        </p:txBody>
      </p:sp>
      <p:sp>
        <p:nvSpPr>
          <p:cNvPr id="8" name="TextBox 7">
            <a:extLst>
              <a:ext uri="{FF2B5EF4-FFF2-40B4-BE49-F238E27FC236}">
                <a16:creationId xmlns:a16="http://schemas.microsoft.com/office/drawing/2014/main" id="{E903E521-02D8-45FC-8C98-A16DFF709161}"/>
              </a:ext>
            </a:extLst>
          </p:cNvPr>
          <p:cNvSpPr txBox="1"/>
          <p:nvPr/>
        </p:nvSpPr>
        <p:spPr>
          <a:xfrm>
            <a:off x="83820" y="6637018"/>
            <a:ext cx="2019300" cy="220981"/>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879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Contexts in Measures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pic>
        <p:nvPicPr>
          <p:cNvPr id="10" name="Picture 9">
            <a:extLst>
              <a:ext uri="{FF2B5EF4-FFF2-40B4-BE49-F238E27FC236}">
                <a16:creationId xmlns:a16="http://schemas.microsoft.com/office/drawing/2014/main" id="{1E556329-36F2-4652-8101-B4CC56DEEF0B}"/>
              </a:ext>
            </a:extLst>
          </p:cNvPr>
          <p:cNvPicPr>
            <a:picLocks noChangeAspect="1"/>
          </p:cNvPicPr>
          <p:nvPr/>
        </p:nvPicPr>
        <p:blipFill>
          <a:blip r:embed="rId3"/>
          <a:stretch>
            <a:fillRect/>
          </a:stretch>
        </p:blipFill>
        <p:spPr>
          <a:xfrm>
            <a:off x="512247" y="3370675"/>
            <a:ext cx="3402781" cy="3201707"/>
          </a:xfrm>
          <a:prstGeom prst="rect">
            <a:avLst/>
          </a:prstGeom>
        </p:spPr>
      </p:pic>
      <p:sp>
        <p:nvSpPr>
          <p:cNvPr id="11" name="Title 1">
            <a:extLst>
              <a:ext uri="{FF2B5EF4-FFF2-40B4-BE49-F238E27FC236}">
                <a16:creationId xmlns:a16="http://schemas.microsoft.com/office/drawing/2014/main" id="{20A90383-1069-4CF2-9271-8C2D1E00E3B2}"/>
              </a:ext>
            </a:extLst>
          </p:cNvPr>
          <p:cNvSpPr>
            <a:spLocks noGrp="1"/>
          </p:cNvSpPr>
          <p:nvPr>
            <p:ph type="title"/>
          </p:nvPr>
        </p:nvSpPr>
        <p:spPr>
          <a:xfrm>
            <a:off x="344913" y="1805191"/>
            <a:ext cx="11655840" cy="524527"/>
          </a:xfrm>
        </p:spPr>
        <p:txBody>
          <a:bodyPr vert="horz" wrap="square" lIns="146304" tIns="91440" rIns="146304" bIns="91440" rtlCol="0" anchor="t">
            <a:noAutofit/>
          </a:bodyPr>
          <a:lstStyle/>
          <a:p>
            <a:r>
              <a:rPr lang="en-US" sz="2800" b="1" dirty="0">
                <a:solidFill>
                  <a:srgbClr val="505050"/>
                </a:solidFill>
                <a:latin typeface="+mn-lt"/>
              </a:rPr>
              <a:t>Filter Context in a Measure – Example 2</a:t>
            </a:r>
          </a:p>
        </p:txBody>
      </p:sp>
      <p:sp>
        <p:nvSpPr>
          <p:cNvPr id="12" name="Rectangle 11">
            <a:extLst>
              <a:ext uri="{FF2B5EF4-FFF2-40B4-BE49-F238E27FC236}">
                <a16:creationId xmlns:a16="http://schemas.microsoft.com/office/drawing/2014/main" id="{3AFE19EA-AB5B-4C46-939A-8D24488619A9}"/>
              </a:ext>
            </a:extLst>
          </p:cNvPr>
          <p:cNvSpPr/>
          <p:nvPr/>
        </p:nvSpPr>
        <p:spPr>
          <a:xfrm>
            <a:off x="529280" y="2436240"/>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13" name="Rectangle 12">
            <a:extLst>
              <a:ext uri="{FF2B5EF4-FFF2-40B4-BE49-F238E27FC236}">
                <a16:creationId xmlns:a16="http://schemas.microsoft.com/office/drawing/2014/main" id="{3DE91A7C-9CBB-4EC5-8C30-E59E3EB21AFE}"/>
              </a:ext>
            </a:extLst>
          </p:cNvPr>
          <p:cNvSpPr/>
          <p:nvPr/>
        </p:nvSpPr>
        <p:spPr>
          <a:xfrm>
            <a:off x="512247" y="2926139"/>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Q1</a:t>
            </a:r>
          </a:p>
        </p:txBody>
      </p:sp>
      <p:sp>
        <p:nvSpPr>
          <p:cNvPr id="14" name="Rectangle 13">
            <a:extLst>
              <a:ext uri="{FF2B5EF4-FFF2-40B4-BE49-F238E27FC236}">
                <a16:creationId xmlns:a16="http://schemas.microsoft.com/office/drawing/2014/main" id="{4B222442-77DB-4778-B4AB-7019F8F7F2B1}"/>
              </a:ext>
            </a:extLst>
          </p:cNvPr>
          <p:cNvSpPr/>
          <p:nvPr/>
        </p:nvSpPr>
        <p:spPr bwMode="auto">
          <a:xfrm>
            <a:off x="967264" y="4654368"/>
            <a:ext cx="685715" cy="191801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946DBA2-F67E-45B4-9570-F0AA6CD146D8}"/>
              </a:ext>
            </a:extLst>
          </p:cNvPr>
          <p:cNvGrpSpPr/>
          <p:nvPr/>
        </p:nvGrpSpPr>
        <p:grpSpPr>
          <a:xfrm>
            <a:off x="3895350" y="3370675"/>
            <a:ext cx="1159036" cy="2126562"/>
            <a:chOff x="9720470" y="865116"/>
            <a:chExt cx="1159036" cy="2126562"/>
          </a:xfrm>
        </p:grpSpPr>
        <p:pic>
          <p:nvPicPr>
            <p:cNvPr id="16" name="Picture 15">
              <a:extLst>
                <a:ext uri="{FF2B5EF4-FFF2-40B4-BE49-F238E27FC236}">
                  <a16:creationId xmlns:a16="http://schemas.microsoft.com/office/drawing/2014/main" id="{22586931-A0A8-49BC-A711-DDF1E8BBF57A}"/>
                </a:ext>
              </a:extLst>
            </p:cNvPr>
            <p:cNvPicPr>
              <a:picLocks noChangeAspect="1"/>
            </p:cNvPicPr>
            <p:nvPr/>
          </p:nvPicPr>
          <p:blipFill rotWithShape="1">
            <a:blip r:embed="rId4"/>
            <a:srcRect l="74157" b="33553"/>
            <a:stretch/>
          </p:blipFill>
          <p:spPr>
            <a:xfrm>
              <a:off x="9720470" y="865116"/>
              <a:ext cx="1159036" cy="2126562"/>
            </a:xfrm>
            <a:prstGeom prst="rect">
              <a:avLst/>
            </a:prstGeom>
          </p:spPr>
        </p:pic>
        <p:sp>
          <p:nvSpPr>
            <p:cNvPr id="17" name="Rectangle 16">
              <a:extLst>
                <a:ext uri="{FF2B5EF4-FFF2-40B4-BE49-F238E27FC236}">
                  <a16:creationId xmlns:a16="http://schemas.microsoft.com/office/drawing/2014/main" id="{1DC21B5B-6F39-48EF-9C23-BDAEDF7E5C47}"/>
                </a:ext>
              </a:extLst>
            </p:cNvPr>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 name="Rectangle 17">
            <a:extLst>
              <a:ext uri="{FF2B5EF4-FFF2-40B4-BE49-F238E27FC236}">
                <a16:creationId xmlns:a16="http://schemas.microsoft.com/office/drawing/2014/main" id="{4CE6BF1A-68F1-475F-A727-C0D4B030614F}"/>
              </a:ext>
            </a:extLst>
          </p:cNvPr>
          <p:cNvSpPr/>
          <p:nvPr/>
        </p:nvSpPr>
        <p:spPr>
          <a:xfrm>
            <a:off x="7354047" y="2926139"/>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Q2</a:t>
            </a:r>
          </a:p>
        </p:txBody>
      </p:sp>
      <p:pic>
        <p:nvPicPr>
          <p:cNvPr id="19" name="Picture 18">
            <a:extLst>
              <a:ext uri="{FF2B5EF4-FFF2-40B4-BE49-F238E27FC236}">
                <a16:creationId xmlns:a16="http://schemas.microsoft.com/office/drawing/2014/main" id="{9B6EC6D0-5B78-453F-A4E4-6ADF89790104}"/>
              </a:ext>
            </a:extLst>
          </p:cNvPr>
          <p:cNvPicPr>
            <a:picLocks noChangeAspect="1"/>
          </p:cNvPicPr>
          <p:nvPr/>
        </p:nvPicPr>
        <p:blipFill>
          <a:blip r:embed="rId3"/>
          <a:stretch>
            <a:fillRect/>
          </a:stretch>
        </p:blipFill>
        <p:spPr>
          <a:xfrm>
            <a:off x="7296757" y="3370675"/>
            <a:ext cx="3400832" cy="3199874"/>
          </a:xfrm>
          <a:prstGeom prst="rect">
            <a:avLst/>
          </a:prstGeom>
        </p:spPr>
      </p:pic>
      <p:grpSp>
        <p:nvGrpSpPr>
          <p:cNvPr id="20" name="Group 19">
            <a:extLst>
              <a:ext uri="{FF2B5EF4-FFF2-40B4-BE49-F238E27FC236}">
                <a16:creationId xmlns:a16="http://schemas.microsoft.com/office/drawing/2014/main" id="{1B514CB3-89FD-4DE7-9C53-A21438D8B9D2}"/>
              </a:ext>
            </a:extLst>
          </p:cNvPr>
          <p:cNvGrpSpPr/>
          <p:nvPr/>
        </p:nvGrpSpPr>
        <p:grpSpPr>
          <a:xfrm>
            <a:off x="10697589" y="3370675"/>
            <a:ext cx="1159036" cy="2126562"/>
            <a:chOff x="9720470" y="865116"/>
            <a:chExt cx="1159036" cy="2126562"/>
          </a:xfrm>
        </p:grpSpPr>
        <p:pic>
          <p:nvPicPr>
            <p:cNvPr id="21" name="Picture 20">
              <a:extLst>
                <a:ext uri="{FF2B5EF4-FFF2-40B4-BE49-F238E27FC236}">
                  <a16:creationId xmlns:a16="http://schemas.microsoft.com/office/drawing/2014/main" id="{6BC02E00-8053-45C2-BE68-3451B29EE816}"/>
                </a:ext>
              </a:extLst>
            </p:cNvPr>
            <p:cNvPicPr>
              <a:picLocks noChangeAspect="1"/>
            </p:cNvPicPr>
            <p:nvPr/>
          </p:nvPicPr>
          <p:blipFill rotWithShape="1">
            <a:blip r:embed="rId4"/>
            <a:srcRect l="74157" b="33553"/>
            <a:stretch/>
          </p:blipFill>
          <p:spPr>
            <a:xfrm>
              <a:off x="9720470" y="865116"/>
              <a:ext cx="1159036" cy="2126562"/>
            </a:xfrm>
            <a:prstGeom prst="rect">
              <a:avLst/>
            </a:prstGeom>
          </p:spPr>
        </p:pic>
        <p:sp>
          <p:nvSpPr>
            <p:cNvPr id="22" name="Rectangle 21">
              <a:extLst>
                <a:ext uri="{FF2B5EF4-FFF2-40B4-BE49-F238E27FC236}">
                  <a16:creationId xmlns:a16="http://schemas.microsoft.com/office/drawing/2014/main" id="{70B5D8FD-4AC8-4A91-BCAC-E14A873A2D20}"/>
                </a:ext>
              </a:extLst>
            </p:cNvPr>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Rectangle 22">
            <a:extLst>
              <a:ext uri="{FF2B5EF4-FFF2-40B4-BE49-F238E27FC236}">
                <a16:creationId xmlns:a16="http://schemas.microsoft.com/office/drawing/2014/main" id="{3792C2E0-BB62-4665-ABDE-C069D556B9F0}"/>
              </a:ext>
            </a:extLst>
          </p:cNvPr>
          <p:cNvSpPr/>
          <p:nvPr/>
        </p:nvSpPr>
        <p:spPr bwMode="auto">
          <a:xfrm>
            <a:off x="8425399" y="3820743"/>
            <a:ext cx="685715" cy="274980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EEFCE5A-4078-4E01-A5BA-EC531C176FD0}"/>
              </a:ext>
            </a:extLst>
          </p:cNvPr>
          <p:cNvSpPr txBox="1"/>
          <p:nvPr/>
        </p:nvSpPr>
        <p:spPr>
          <a:xfrm>
            <a:off x="83820" y="6647586"/>
            <a:ext cx="2019300" cy="210414"/>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2135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8" grpId="0"/>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1446550"/>
          </a:xfrm>
          <a:prstGeom prst="rect">
            <a:avLst/>
          </a:prstGeom>
          <a:noFill/>
        </p:spPr>
        <p:txBody>
          <a:bodyPr wrap="square">
            <a:spAutoFit/>
          </a:bodyPr>
          <a:lstStyle/>
          <a:p>
            <a:pPr defTabSz="914225">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Filter Contexts in Measures </a:t>
            </a:r>
          </a:p>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2020 Microsoft. All rights reserved. </a:t>
            </a:r>
          </a:p>
        </p:txBody>
      </p:sp>
      <p:sp>
        <p:nvSpPr>
          <p:cNvPr id="8" name="Title 1">
            <a:extLst>
              <a:ext uri="{FF2B5EF4-FFF2-40B4-BE49-F238E27FC236}">
                <a16:creationId xmlns:a16="http://schemas.microsoft.com/office/drawing/2014/main" id="{490CE774-0E95-433C-864E-74F7715C6D1A}"/>
              </a:ext>
            </a:extLst>
          </p:cNvPr>
          <p:cNvSpPr>
            <a:spLocks noGrp="1"/>
          </p:cNvSpPr>
          <p:nvPr>
            <p:ph type="title"/>
          </p:nvPr>
        </p:nvSpPr>
        <p:spPr>
          <a:xfrm>
            <a:off x="319319" y="1971332"/>
            <a:ext cx="11655840" cy="524527"/>
          </a:xfrm>
        </p:spPr>
        <p:txBody>
          <a:bodyPr vert="horz" wrap="square" lIns="146304" tIns="91440" rIns="146304" bIns="91440" rtlCol="0" anchor="t">
            <a:noAutofit/>
          </a:bodyPr>
          <a:lstStyle/>
          <a:p>
            <a:r>
              <a:rPr lang="en-US" sz="2800" b="1" dirty="0">
                <a:solidFill>
                  <a:srgbClr val="505050"/>
                </a:solidFill>
                <a:latin typeface="+mn-lt"/>
              </a:rPr>
              <a:t>Filter Context in a Measure</a:t>
            </a:r>
          </a:p>
        </p:txBody>
      </p:sp>
      <p:sp>
        <p:nvSpPr>
          <p:cNvPr id="9" name="Rectangle 8">
            <a:extLst>
              <a:ext uri="{FF2B5EF4-FFF2-40B4-BE49-F238E27FC236}">
                <a16:creationId xmlns:a16="http://schemas.microsoft.com/office/drawing/2014/main" id="{6B5752A8-9DE9-48F7-8D78-E373B79C6E42}"/>
              </a:ext>
            </a:extLst>
          </p:cNvPr>
          <p:cNvSpPr/>
          <p:nvPr/>
        </p:nvSpPr>
        <p:spPr>
          <a:xfrm>
            <a:off x="472965" y="2799049"/>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10" name="TextBox 9">
            <a:extLst>
              <a:ext uri="{FF2B5EF4-FFF2-40B4-BE49-F238E27FC236}">
                <a16:creationId xmlns:a16="http://schemas.microsoft.com/office/drawing/2014/main" id="{E5A39B85-0825-4418-8B76-209B5DA49300}"/>
              </a:ext>
            </a:extLst>
          </p:cNvPr>
          <p:cNvSpPr txBox="1"/>
          <p:nvPr/>
        </p:nvSpPr>
        <p:spPr>
          <a:xfrm>
            <a:off x="319319" y="3942409"/>
            <a:ext cx="11411276" cy="1501950"/>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rgbClr val="505050"/>
                </a:solidFill>
              </a:rPr>
              <a:t>Better definition of above measure: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“Total Sales” – SUM of Sales[Sales Amount] column </a:t>
            </a:r>
            <a:r>
              <a:rPr lang="en-US" sz="2400" b="1" dirty="0">
                <a:solidFill>
                  <a:srgbClr val="00B0F0"/>
                </a:solidFill>
              </a:rPr>
              <a:t>under a filter context</a:t>
            </a:r>
          </a:p>
        </p:txBody>
      </p:sp>
      <p:sp>
        <p:nvSpPr>
          <p:cNvPr id="2" name="TextBox 1">
            <a:extLst>
              <a:ext uri="{FF2B5EF4-FFF2-40B4-BE49-F238E27FC236}">
                <a16:creationId xmlns:a16="http://schemas.microsoft.com/office/drawing/2014/main" id="{DDF7C3D9-E1A5-4E40-BAAE-5751C6AD77CA}"/>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0687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0</_ip_UnifiedCompliancePolicyUIAction>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DD86B65B415F4BBFCC51C70CF7392F" ma:contentTypeVersion="14" ma:contentTypeDescription="Create a new document." ma:contentTypeScope="" ma:versionID="f22c1087907ffed11ed5b7ab2f81efe9">
  <xsd:schema xmlns:xsd="http://www.w3.org/2001/XMLSchema" xmlns:xs="http://www.w3.org/2001/XMLSchema" xmlns:p="http://schemas.microsoft.com/office/2006/metadata/properties" xmlns:ns1="http://schemas.microsoft.com/sharepoint/v3" xmlns:ns2="dfd6ac15-ae98-4cdb-bcec-11aad78f560d" xmlns:ns3="c68aafae-1670-4bb4-92b1-66e7fed20902" targetNamespace="http://schemas.microsoft.com/office/2006/metadata/properties" ma:root="true" ma:fieldsID="fe8f6af06e4afb6b2b07cd8a3ea8888f" ns1:_="" ns2:_="" ns3:_="">
    <xsd:import namespace="http://schemas.microsoft.com/sharepoint/v3"/>
    <xsd:import namespace="dfd6ac15-ae98-4cdb-bcec-11aad78f560d"/>
    <xsd:import namespace="c68aafae-1670-4bb4-92b1-66e7fed20902"/>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d6ac15-ae98-4cdb-bcec-11aad78f56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68aafae-1670-4bb4-92b1-66e7fed2090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9C277-C7D3-4B46-B5F5-1BC5F4C79224}">
  <ds:schemaRefs>
    <ds:schemaRef ds:uri="http://schemas.microsoft.com/sharepoint/v3/contenttype/forms"/>
  </ds:schemaRefs>
</ds:datastoreItem>
</file>

<file path=customXml/itemProps2.xml><?xml version="1.0" encoding="utf-8"?>
<ds:datastoreItem xmlns:ds="http://schemas.openxmlformats.org/officeDocument/2006/customXml" ds:itemID="{143F0509-9197-4F66-BE77-8B1847B37DE2}">
  <ds:schemaRefs>
    <ds:schemaRef ds:uri="http://purl.org/dc/dcmitype/"/>
    <ds:schemaRef ds:uri="f40c2ad6-e974-4957-b53e-854bf5449f41"/>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purl.org/dc/terms/"/>
    <ds:schemaRef ds:uri="http://schemas.microsoft.com/office/infopath/2007/PartnerControls"/>
    <ds:schemaRef ds:uri="http://www.w3.org/XML/1998/namespace"/>
    <ds:schemaRef ds:uri="http://schemas.microsoft.com/sharepoint/v3"/>
  </ds:schemaRefs>
</ds:datastoreItem>
</file>

<file path=customXml/itemProps3.xml><?xml version="1.0" encoding="utf-8"?>
<ds:datastoreItem xmlns:ds="http://schemas.openxmlformats.org/officeDocument/2006/customXml" ds:itemID="{DDB8B5DA-44D4-433C-BA2A-1B224DF368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fd6ac15-ae98-4cdb-bcec-11aad78f560d"/>
    <ds:schemaRef ds:uri="c68aafae-1670-4bb4-92b1-66e7fed209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16407</Words>
  <Application>Microsoft Office PowerPoint</Application>
  <PresentationFormat>Widescreen</PresentationFormat>
  <Paragraphs>2420</Paragraphs>
  <Slides>165</Slides>
  <Notes>165</Notes>
  <HiddenSlides>1</HiddenSlides>
  <MMClips>0</MMClips>
  <ScaleCrop>false</ScaleCrop>
  <HeadingPairs>
    <vt:vector size="4" baseType="variant">
      <vt:variant>
        <vt:lpstr>Theme</vt:lpstr>
      </vt:variant>
      <vt:variant>
        <vt:i4>1</vt:i4>
      </vt:variant>
      <vt:variant>
        <vt:lpstr>Slide Titles</vt:lpstr>
      </vt:variant>
      <vt:variant>
        <vt:i4>165</vt:i4>
      </vt:variant>
    </vt:vector>
  </HeadingPairs>
  <TitlesOfParts>
    <vt:vector size="166" baseType="lpstr">
      <vt:lpstr>1_STB Conversations 2013</vt:lpstr>
      <vt:lpstr>Instructor Notes</vt:lpstr>
      <vt:lpstr>Enhance your Data Model Power BI Advanced</vt:lpstr>
      <vt:lpstr>PowerPoint Presentation</vt:lpstr>
      <vt:lpstr>Following the training Please fill our survey: https://aka.ms/PBIAdvanced  Select: Advanced Data Modeling</vt:lpstr>
      <vt:lpstr>PowerPoint Presentation</vt:lpstr>
      <vt:lpstr>PowerPoint Presentation</vt:lpstr>
      <vt:lpstr>Power BI  Data Modeling in a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I tell what Data Model Type I have?</vt:lpstr>
      <vt:lpstr>PowerPoint Presentation</vt:lpstr>
      <vt:lpstr>PowerPoint Presentation</vt:lpstr>
      <vt:lpstr>PowerPoint Presentation</vt:lpstr>
      <vt:lpstr>What is unique about Power BI Desktop in Import Mode?</vt:lpstr>
      <vt:lpstr>PowerPoint Presentation</vt:lpstr>
      <vt:lpstr>PowerPoint Presentation</vt:lpstr>
      <vt:lpstr>PowerPoint Presentation</vt:lpstr>
      <vt:lpstr>How Power BI Compresses Data – Dictionary Encoding</vt:lpstr>
      <vt:lpstr>How Power BI Compresses Data – Run Length Encoding</vt:lpstr>
      <vt:lpstr>Practical Example of Compression</vt:lpstr>
      <vt:lpstr>Phases in Building a Power BI Desktop File</vt:lpstr>
      <vt:lpstr>PowerPoint Presentation</vt:lpstr>
      <vt:lpstr>PowerPoint Presentation</vt:lpstr>
      <vt:lpstr>PowerPoint Presentation</vt:lpstr>
      <vt:lpstr>PowerPoint Presentation</vt:lpstr>
      <vt:lpstr>PowerPoint Presentation</vt:lpstr>
      <vt:lpstr>PowerPoint Presentation</vt:lpstr>
      <vt:lpstr>Power BI  Data Modeling in a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takeaways to design a good Power BI Desktop data model</vt:lpstr>
      <vt:lpstr>PowerPoint Presentation</vt:lpstr>
      <vt:lpstr>Power BI  Data Modeling in a Day</vt:lpstr>
      <vt:lpstr>PowerPoint Presentation</vt:lpstr>
      <vt:lpstr>PowerPoint Presentation</vt:lpstr>
      <vt:lpstr>Path to DAX Expertise</vt:lpstr>
      <vt:lpstr>PowerPoint Presentation</vt:lpstr>
      <vt:lpstr>PowerPoint Presentation</vt:lpstr>
      <vt:lpstr>Calculated Column in DAX</vt:lpstr>
      <vt:lpstr>Calculated Column – Accessing columns from other Tables in model</vt:lpstr>
      <vt:lpstr>Row Context and Multiple Tables – RELATED Function</vt:lpstr>
      <vt:lpstr>RELATED Function Example</vt:lpstr>
      <vt:lpstr>When is a Calculated Column Evaluated?</vt:lpstr>
      <vt:lpstr>Best Practices with DAX Calculated Columns</vt:lpstr>
      <vt:lpstr>PowerPoint Presentation</vt:lpstr>
      <vt:lpstr>What is a Default Summarization?</vt:lpstr>
      <vt:lpstr>Quick Measures are wizard driven DAX calculations</vt:lpstr>
      <vt:lpstr>What is a Measure?</vt:lpstr>
      <vt:lpstr>Measure, Use Case 1: Using One Measure in Another</vt:lpstr>
      <vt:lpstr>Measure, Use Case 2: More Complex Calculations</vt:lpstr>
      <vt:lpstr>Measure, Use Case 3: More Complex Calculations Using Variables</vt:lpstr>
      <vt:lpstr>When is a Measure Evaluated?</vt:lpstr>
      <vt:lpstr>Calculated Column vs. Measure - When to Use What</vt:lpstr>
      <vt:lpstr>PowerPoint Presentation</vt:lpstr>
      <vt:lpstr>PowerPoint Presentation</vt:lpstr>
      <vt:lpstr>PowerPoint Presentation</vt:lpstr>
      <vt:lpstr>Power BI  Data Modeling in a Day</vt:lpstr>
      <vt:lpstr>PowerPoint Presentation</vt:lpstr>
      <vt:lpstr>PATH to DAX Expertise</vt:lpstr>
      <vt:lpstr>Why is CALCULATE Useful?</vt:lpstr>
      <vt:lpstr>Here is how you do it with CALCULATE</vt:lpstr>
      <vt:lpstr>Anatomy of CALCULATE</vt:lpstr>
      <vt:lpstr>CALCULATE – The Most Important Function in DAX</vt:lpstr>
      <vt:lpstr>PowerPoint Presentation</vt:lpstr>
      <vt:lpstr>CALCULATE – The Most Important Function in DAX</vt:lpstr>
      <vt:lpstr>PowerPoint Presentation</vt:lpstr>
      <vt:lpstr>PowerPoint Presentation</vt:lpstr>
      <vt:lpstr>PowerPoint Presentation</vt:lpstr>
      <vt:lpstr>CALCULATE – The Most Important Function in DAX</vt:lpstr>
      <vt:lpstr>PowerPoint Presentation</vt:lpstr>
      <vt:lpstr>CALCULATE – The Most Important Function in DAX</vt:lpstr>
      <vt:lpstr>Power BI  Data Modeling in a Day</vt:lpstr>
      <vt:lpstr>PowerPoint Presentation</vt:lpstr>
      <vt:lpstr>PATH to DAX Expertise</vt:lpstr>
      <vt:lpstr>PowerPoint Presentation</vt:lpstr>
      <vt:lpstr>PowerPoint Presentation</vt:lpstr>
      <vt:lpstr>PowerPoint Presentation</vt:lpstr>
      <vt:lpstr>PowerPoint Presentation</vt:lpstr>
      <vt:lpstr>PowerPoint Presentation</vt:lpstr>
      <vt:lpstr>Filter Context in a Measure – Example 2</vt:lpstr>
      <vt:lpstr>Filter Context in a Measure</vt:lpstr>
      <vt:lpstr>PowerPoint Presentation</vt:lpstr>
      <vt:lpstr>Filter Context and Multiple Tables </vt:lpstr>
      <vt:lpstr>Filter Context and Multiple Tables – Right Arrow Direction </vt:lpstr>
      <vt:lpstr>Filter Context and Multiple Tables – Wrong Arrow Direction </vt:lpstr>
      <vt:lpstr>Evaluation Context Multiple Table – Summary and Take 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DAX Iterator Functions Take Advantage of Evaluation Context</vt:lpstr>
      <vt:lpstr>PowerPoint Presentation</vt:lpstr>
      <vt:lpstr>PowerPoint Presentation</vt:lpstr>
      <vt:lpstr>PowerPoint Presentation</vt:lpstr>
      <vt:lpstr>PowerPoint Presentation</vt:lpstr>
      <vt:lpstr>Why Can an Iterator be a Better Approach then a Calculated Column?</vt:lpstr>
      <vt:lpstr>CALCULATE – Converting Row Context to Filter Context (Example 1) </vt:lpstr>
      <vt:lpstr>PowerPoint Presentation</vt:lpstr>
      <vt:lpstr>PowerPoint Presentation</vt:lpstr>
      <vt:lpstr>PowerPoint Presentation</vt:lpstr>
      <vt:lpstr>PowerPoint Presentation</vt:lpstr>
      <vt:lpstr>Power BI  Data Modeling in a Day</vt:lpstr>
      <vt:lpstr>PowerPoint Presentation</vt:lpstr>
      <vt:lpstr>Before we get to Time Intelligence - Let us apply all of the DAX techniques </vt:lpstr>
      <vt:lpstr>Before we get to Time Intelligence - Let us apply all of the DAX techniques </vt:lpstr>
      <vt:lpstr>Let us apply all of the data modeling techniques </vt:lpstr>
      <vt:lpstr>Let us apply all of the data modeling techniques </vt:lpstr>
      <vt:lpstr>Let us apply all of data modeling techniques </vt:lpstr>
      <vt:lpstr>Let us apply all of the data modeling techniques </vt:lpstr>
      <vt:lpstr>Introducing Time Intelligence – There is an App for that!!</vt:lpstr>
      <vt:lpstr>PowerPoint Presentation</vt:lpstr>
      <vt:lpstr>PowerPoint Presentation</vt:lpstr>
      <vt:lpstr>Other Time Intelligence Functions</vt:lpstr>
      <vt:lpstr>PowerPoint Presentation</vt:lpstr>
      <vt:lpstr>Power BI  Data Modeling in a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Please fill our survey: https://aka.ms/PBIAdvanced  Select: Advanced Data Modeling</vt:lpstr>
      <vt:lpstr>Power BI  Data Modeling in a Day</vt:lpstr>
      <vt:lpstr>Power BI  Data Modeling in a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CALCULATE – Steps in Evaluating the CALCULATE Function</vt:lpstr>
      <vt:lpstr>Iterator Function Example 3   – Ranking Using Iterators in Calculated Column  – CALCULATE to convert Row Context to Filter Context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cp:revision>
  <dcterms:created xsi:type="dcterms:W3CDTF">2015-04-15T05:50:26Z</dcterms:created>
  <dcterms:modified xsi:type="dcterms:W3CDTF">2021-05-24T21:01:32Z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0x010100CFDD86B65B415F4BBFCC51C70CF7392F</vt:lpwstr>
  </property>
  <property fmtid="{D5CDD505-2E9C-101B-9397-08002B2CF9AE}" pid="5" name="TaxCatchAll">
    <vt:lpwstr/>
  </property>
  <property fmtid="{D5CDD505-2E9C-101B-9397-08002B2CF9AE}" pid="6" name="TaxKeywordTaxHTField">
    <vt:lpwstr/>
  </property>
  <property fmtid="{D5CDD505-2E9C-101B-9397-08002B2CF9AE}" pid="7" name="MSIP_Label_074e257c-5848-4582-9a6f-34a182080e71_Enabled">
    <vt:lpwstr>True</vt:lpwstr>
  </property>
  <property fmtid="{D5CDD505-2E9C-101B-9397-08002B2CF9AE}" pid="8" name="MSIP_Label_074e257c-5848-4582-9a6f-34a182080e71_Ref">
    <vt:lpwstr>https://api.informationprotection.azure.com/api/72f988bf-86f1-41af-91ab-2d7cd011db47</vt:lpwstr>
  </property>
  <property fmtid="{D5CDD505-2E9C-101B-9397-08002B2CF9AE}" pid="9" name="MSIP_Label_074e257c-5848-4582-9a6f-34a182080e71_AssignedBy">
    <vt:lpwstr>v-barran@microsoft.com</vt:lpwstr>
  </property>
  <property fmtid="{D5CDD505-2E9C-101B-9397-08002B2CF9AE}" pid="10" name="MSIP_Label_074e257c-5848-4582-9a6f-34a182080e71_DateCreated">
    <vt:lpwstr>2017-02-07T17:23:28.2033098-08:00</vt:lpwstr>
  </property>
  <property fmtid="{D5CDD505-2E9C-101B-9397-08002B2CF9AE}" pid="11" name="MSIP_Label_074e257c-5848-4582-9a6f-34a182080e71_Name">
    <vt:lpwstr>Confidential</vt:lpwstr>
  </property>
  <property fmtid="{D5CDD505-2E9C-101B-9397-08002B2CF9AE}" pid="12" name="MSIP_Label_074e257c-5848-4582-9a6f-34a182080e71_Extended_MSFT_Method">
    <vt:lpwstr>Manual</vt:lpwstr>
  </property>
  <property fmtid="{D5CDD505-2E9C-101B-9397-08002B2CF9AE}" pid="13" name="MSIP_Label_1a19d03a-48bc-4359-8038-5b5f6d5847c3_Enabled">
    <vt:lpwstr>True</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DateCreated">
    <vt:lpwstr>2017-02-07T17:23:28.2043107-08:00</vt:lpwstr>
  </property>
  <property fmtid="{D5CDD505-2E9C-101B-9397-08002B2CF9AE}" pid="16" name="MSIP_Label_1a19d03a-48bc-4359-8038-5b5f6d5847c3_Name">
    <vt:lpwstr>Any User (No Protection)</vt:lpwstr>
  </property>
  <property fmtid="{D5CDD505-2E9C-101B-9397-08002B2CF9AE}" pid="17" name="MSIP_Label_1a19d03a-48bc-4359-8038-5b5f6d5847c3_Extended_MSFT_Method">
    <vt:lpwstr>Manual</vt:lpwstr>
  </property>
  <property fmtid="{D5CDD505-2E9C-101B-9397-08002B2CF9AE}" pid="18" name="Sensitivity">
    <vt:lpwstr>Confidential Any User (No Protection)</vt:lpwstr>
  </property>
  <property fmtid="{D5CDD505-2E9C-101B-9397-08002B2CF9AE}" pid="19" name="Order">
    <vt:r8>108200</vt:r8>
  </property>
  <property fmtid="{D5CDD505-2E9C-101B-9397-08002B2CF9AE}" pid="20" name="xd_Signature">
    <vt:bool>false</vt:bool>
  </property>
  <property fmtid="{D5CDD505-2E9C-101B-9397-08002B2CF9AE}" pid="21" name="xd_ProgID">
    <vt:lpwstr/>
  </property>
  <property fmtid="{D5CDD505-2E9C-101B-9397-08002B2CF9AE}" pid="22" name="TemplateUrl">
    <vt:lpwstr/>
  </property>
</Properties>
</file>